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43"/>
  </p:notesMasterIdLst>
  <p:sldIdLst>
    <p:sldId id="735" r:id="rId2"/>
    <p:sldId id="736" r:id="rId3"/>
    <p:sldId id="737" r:id="rId4"/>
    <p:sldId id="738" r:id="rId5"/>
    <p:sldId id="750" r:id="rId6"/>
    <p:sldId id="692" r:id="rId7"/>
    <p:sldId id="751" r:id="rId8"/>
    <p:sldId id="752" r:id="rId9"/>
    <p:sldId id="693" r:id="rId10"/>
    <p:sldId id="749" r:id="rId11"/>
    <p:sldId id="642" r:id="rId12"/>
    <p:sldId id="643" r:id="rId13"/>
    <p:sldId id="423" r:id="rId14"/>
    <p:sldId id="426" r:id="rId15"/>
    <p:sldId id="427" r:id="rId16"/>
    <p:sldId id="429" r:id="rId17"/>
    <p:sldId id="428" r:id="rId18"/>
    <p:sldId id="430" r:id="rId19"/>
    <p:sldId id="694" r:id="rId20"/>
    <p:sldId id="619" r:id="rId21"/>
    <p:sldId id="744" r:id="rId22"/>
    <p:sldId id="431" r:id="rId23"/>
    <p:sldId id="620" r:id="rId24"/>
    <p:sldId id="618" r:id="rId25"/>
    <p:sldId id="432" r:id="rId26"/>
    <p:sldId id="433" r:id="rId27"/>
    <p:sldId id="634" r:id="rId28"/>
    <p:sldId id="633" r:id="rId29"/>
    <p:sldId id="635" r:id="rId30"/>
    <p:sldId id="434" r:id="rId31"/>
    <p:sldId id="445" r:id="rId32"/>
    <p:sldId id="748" r:id="rId33"/>
    <p:sldId id="747" r:id="rId34"/>
    <p:sldId id="745" r:id="rId35"/>
    <p:sldId id="746" r:id="rId36"/>
    <p:sldId id="739" r:id="rId37"/>
    <p:sldId id="740" r:id="rId38"/>
    <p:sldId id="741" r:id="rId39"/>
    <p:sldId id="742" r:id="rId40"/>
    <p:sldId id="743" r:id="rId41"/>
    <p:sldId id="403" r:id="rId42"/>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Narrow" panose="020B060602020203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Narrow" panose="020B060602020203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Narrow" panose="020B060602020203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Narrow" panose="020B0606020202030204" pitchFamily="34" charset="0"/>
        <a:ea typeface="+mn-ea"/>
        <a:cs typeface="+mn-cs"/>
      </a:defRPr>
    </a:lvl5pPr>
    <a:lvl6pPr marL="2286000" algn="l" defTabSz="914400" rtl="0" eaLnBrk="1" latinLnBrk="0" hangingPunct="1">
      <a:defRPr kern="1200">
        <a:solidFill>
          <a:schemeClr val="tx1"/>
        </a:solidFill>
        <a:latin typeface="Arial Narrow" panose="020B0606020202030204" pitchFamily="34" charset="0"/>
        <a:ea typeface="+mn-ea"/>
        <a:cs typeface="+mn-cs"/>
      </a:defRPr>
    </a:lvl6pPr>
    <a:lvl7pPr marL="2743200" algn="l" defTabSz="914400" rtl="0" eaLnBrk="1" latinLnBrk="0" hangingPunct="1">
      <a:defRPr kern="1200">
        <a:solidFill>
          <a:schemeClr val="tx1"/>
        </a:solidFill>
        <a:latin typeface="Arial Narrow" panose="020B0606020202030204" pitchFamily="34" charset="0"/>
        <a:ea typeface="+mn-ea"/>
        <a:cs typeface="+mn-cs"/>
      </a:defRPr>
    </a:lvl7pPr>
    <a:lvl8pPr marL="3200400" algn="l" defTabSz="914400" rtl="0" eaLnBrk="1" latinLnBrk="0" hangingPunct="1">
      <a:defRPr kern="1200">
        <a:solidFill>
          <a:schemeClr val="tx1"/>
        </a:solidFill>
        <a:latin typeface="Arial Narrow" panose="020B0606020202030204" pitchFamily="34" charset="0"/>
        <a:ea typeface="+mn-ea"/>
        <a:cs typeface="+mn-cs"/>
      </a:defRPr>
    </a:lvl8pPr>
    <a:lvl9pPr marL="3657600" algn="l" defTabSz="914400" rtl="0" eaLnBrk="1" latinLnBrk="0" hangingPunct="1">
      <a:defRPr kern="1200">
        <a:solidFill>
          <a:schemeClr val="tx1"/>
        </a:solidFill>
        <a:latin typeface="Arial Narrow" panose="020B0606020202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099FF"/>
    <a:srgbClr val="FF3300"/>
    <a:srgbClr val="CCFF33"/>
    <a:srgbClr val="36E263"/>
    <a:srgbClr val="65E988"/>
    <a:srgbClr val="54E67A"/>
    <a:srgbClr val="20DA51"/>
    <a:srgbClr val="91DB8D"/>
    <a:srgbClr val="83D7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5" autoAdjust="0"/>
    <p:restoredTop sz="83303" autoAdjust="0"/>
  </p:normalViewPr>
  <p:slideViewPr>
    <p:cSldViewPr>
      <p:cViewPr varScale="1">
        <p:scale>
          <a:sx n="52" d="100"/>
          <a:sy n="52" d="100"/>
        </p:scale>
        <p:origin x="908" y="5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Lst>
  </p:outlineViewPr>
  <p:notesTextViewPr>
    <p:cViewPr>
      <p:scale>
        <a:sx n="100" d="100"/>
        <a:sy n="100" d="100"/>
      </p:scale>
      <p:origin x="0" y="0"/>
    </p:cViewPr>
  </p:notesTextViewPr>
  <p:sorterViewPr>
    <p:cViewPr varScale="1">
      <p:scale>
        <a:sx n="100" d="100"/>
        <a:sy n="100" d="100"/>
      </p:scale>
      <p:origin x="0" y="-9181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_rels/viewProps.xml.rels><?xml version="1.0" encoding="UTF-8" standalone="yes"?>
<Relationships xmlns="http://schemas.openxmlformats.org/package/2006/relationships"><Relationship Id="rId13" Type="http://schemas.openxmlformats.org/officeDocument/2006/relationships/slide" Target="slides/slide13.xml"/><Relationship Id="rId18" Type="http://schemas.openxmlformats.org/officeDocument/2006/relationships/slide" Target="slides/slide18.xml"/><Relationship Id="rId26" Type="http://schemas.openxmlformats.org/officeDocument/2006/relationships/slide" Target="slides/slide26.xml"/><Relationship Id="rId39" Type="http://schemas.openxmlformats.org/officeDocument/2006/relationships/slide" Target="slides/slide39.xml"/><Relationship Id="rId21" Type="http://schemas.openxmlformats.org/officeDocument/2006/relationships/slide" Target="slides/slide21.xml"/><Relationship Id="rId34" Type="http://schemas.openxmlformats.org/officeDocument/2006/relationships/slide" Target="slides/slide34.xml"/><Relationship Id="rId7" Type="http://schemas.openxmlformats.org/officeDocument/2006/relationships/slide" Target="slides/slide7.xml"/><Relationship Id="rId2" Type="http://schemas.openxmlformats.org/officeDocument/2006/relationships/slide" Target="slides/slide2.xml"/><Relationship Id="rId16" Type="http://schemas.openxmlformats.org/officeDocument/2006/relationships/slide" Target="slides/slide16.xml"/><Relationship Id="rId20" Type="http://schemas.openxmlformats.org/officeDocument/2006/relationships/slide" Target="slides/slide20.xml"/><Relationship Id="rId29" Type="http://schemas.openxmlformats.org/officeDocument/2006/relationships/slide" Target="slides/slide29.xml"/><Relationship Id="rId41" Type="http://schemas.openxmlformats.org/officeDocument/2006/relationships/slide" Target="slides/slide41.xml"/><Relationship Id="rId1" Type="http://schemas.openxmlformats.org/officeDocument/2006/relationships/slide" Target="slides/slide1.xml"/><Relationship Id="rId6" Type="http://schemas.openxmlformats.org/officeDocument/2006/relationships/slide" Target="slides/slide6.xml"/><Relationship Id="rId11" Type="http://schemas.openxmlformats.org/officeDocument/2006/relationships/slide" Target="slides/slide11.xml"/><Relationship Id="rId24" Type="http://schemas.openxmlformats.org/officeDocument/2006/relationships/slide" Target="slides/slide24.xml"/><Relationship Id="rId32" Type="http://schemas.openxmlformats.org/officeDocument/2006/relationships/slide" Target="slides/slide32.xml"/><Relationship Id="rId37" Type="http://schemas.openxmlformats.org/officeDocument/2006/relationships/slide" Target="slides/slide37.xml"/><Relationship Id="rId40" Type="http://schemas.openxmlformats.org/officeDocument/2006/relationships/slide" Target="slides/slide40.xml"/><Relationship Id="rId5" Type="http://schemas.openxmlformats.org/officeDocument/2006/relationships/slide" Target="slides/slide5.xml"/><Relationship Id="rId15" Type="http://schemas.openxmlformats.org/officeDocument/2006/relationships/slide" Target="slides/slide15.xml"/><Relationship Id="rId23" Type="http://schemas.openxmlformats.org/officeDocument/2006/relationships/slide" Target="slides/slide23.xml"/><Relationship Id="rId28" Type="http://schemas.openxmlformats.org/officeDocument/2006/relationships/slide" Target="slides/slide28.xml"/><Relationship Id="rId36" Type="http://schemas.openxmlformats.org/officeDocument/2006/relationships/slide" Target="slides/slide36.xml"/><Relationship Id="rId10" Type="http://schemas.openxmlformats.org/officeDocument/2006/relationships/slide" Target="slides/slide10.xml"/><Relationship Id="rId19" Type="http://schemas.openxmlformats.org/officeDocument/2006/relationships/slide" Target="slides/slide19.xml"/><Relationship Id="rId31" Type="http://schemas.openxmlformats.org/officeDocument/2006/relationships/slide" Target="slides/slide31.xml"/><Relationship Id="rId4" Type="http://schemas.openxmlformats.org/officeDocument/2006/relationships/slide" Target="slides/slide4.xml"/><Relationship Id="rId9" Type="http://schemas.openxmlformats.org/officeDocument/2006/relationships/slide" Target="slides/slide9.xml"/><Relationship Id="rId14" Type="http://schemas.openxmlformats.org/officeDocument/2006/relationships/slide" Target="slides/slide14.xml"/><Relationship Id="rId22" Type="http://schemas.openxmlformats.org/officeDocument/2006/relationships/slide" Target="slides/slide22.xml"/><Relationship Id="rId27" Type="http://schemas.openxmlformats.org/officeDocument/2006/relationships/slide" Target="slides/slide27.xml"/><Relationship Id="rId30" Type="http://schemas.openxmlformats.org/officeDocument/2006/relationships/slide" Target="slides/slide30.xml"/><Relationship Id="rId35" Type="http://schemas.openxmlformats.org/officeDocument/2006/relationships/slide" Target="slides/slide35.xml"/><Relationship Id="rId8" Type="http://schemas.openxmlformats.org/officeDocument/2006/relationships/slide" Target="slides/slide8.xml"/><Relationship Id="rId3" Type="http://schemas.openxmlformats.org/officeDocument/2006/relationships/slide" Target="slides/slide3.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5.xml"/><Relationship Id="rId33" Type="http://schemas.openxmlformats.org/officeDocument/2006/relationships/slide" Target="slides/slide33.xml"/><Relationship Id="rId38"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691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s-MX"/>
          </a:p>
        </p:txBody>
      </p:sp>
      <p:sp>
        <p:nvSpPr>
          <p:cNvPr id="16691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s-MX"/>
          </a:p>
        </p:txBody>
      </p:sp>
      <p:sp>
        <p:nvSpPr>
          <p:cNvPr id="20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MX" noProof="0"/>
              <a:t>Haga clic para modificar el estilo de texto del patrón</a:t>
            </a:r>
          </a:p>
          <a:p>
            <a:pPr lvl="1"/>
            <a:r>
              <a:rPr lang="es-MX" noProof="0"/>
              <a:t>Segundo nivel</a:t>
            </a:r>
          </a:p>
          <a:p>
            <a:pPr lvl="2"/>
            <a:r>
              <a:rPr lang="es-MX" noProof="0"/>
              <a:t>Tercer nivel</a:t>
            </a:r>
          </a:p>
          <a:p>
            <a:pPr lvl="3"/>
            <a:r>
              <a:rPr lang="es-MX" noProof="0"/>
              <a:t>Cuarto nivel</a:t>
            </a:r>
          </a:p>
          <a:p>
            <a:pPr lvl="4"/>
            <a:r>
              <a:rPr lang="es-MX" noProof="0"/>
              <a:t>Quinto nivel</a:t>
            </a:r>
          </a:p>
        </p:txBody>
      </p:sp>
      <p:sp>
        <p:nvSpPr>
          <p:cNvPr id="16691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s-MX"/>
          </a:p>
        </p:txBody>
      </p:sp>
      <p:sp>
        <p:nvSpPr>
          <p:cNvPr id="16691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EC3B6C42-11E8-4755-85D1-F88A23620358}" type="slidenum">
              <a:rPr lang="es-MX" altLang="es-PE"/>
              <a:pPr>
                <a:defRPr/>
              </a:pPr>
              <a:t>‹Nº›</a:t>
            </a:fld>
            <a:endParaRPr lang="es-MX" altLang="es-PE"/>
          </a:p>
        </p:txBody>
      </p:sp>
    </p:spTree>
    <p:extLst>
      <p:ext uri="{BB962C8B-B14F-4D97-AF65-F5344CB8AC3E}">
        <p14:creationId xmlns:p14="http://schemas.microsoft.com/office/powerpoint/2010/main" val="262826498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128002" name="Rectangle 2"/>
          <p:cNvSpPr>
            <a:spLocks noGrp="1" noChangeArrowheads="1"/>
          </p:cNvSpPr>
          <p:nvPr>
            <p:ph type="ctrTitle" sz="quarter"/>
          </p:nvPr>
        </p:nvSpPr>
        <p:spPr>
          <a:xfrm>
            <a:off x="685800" y="1676400"/>
            <a:ext cx="7772400" cy="1828800"/>
          </a:xfrm>
        </p:spPr>
        <p:txBody>
          <a:bodyPr/>
          <a:lstStyle>
            <a:lvl1pPr>
              <a:defRPr/>
            </a:lvl1pPr>
          </a:lstStyle>
          <a:p>
            <a:r>
              <a:rPr lang="es-MX"/>
              <a:t>Haga clic para cambiar el estilo de título	</a:t>
            </a:r>
          </a:p>
        </p:txBody>
      </p:sp>
      <p:sp>
        <p:nvSpPr>
          <p:cNvPr id="128003" name="Rectangle 3"/>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es-MX"/>
              <a:t>Haga clic para modificar el estilo de subtítulo del patrón</a:t>
            </a:r>
          </a:p>
        </p:txBody>
      </p:sp>
      <p:sp>
        <p:nvSpPr>
          <p:cNvPr id="4" name="Rectangle 9"/>
          <p:cNvSpPr>
            <a:spLocks noGrp="1" noChangeArrowheads="1"/>
          </p:cNvSpPr>
          <p:nvPr>
            <p:ph type="dt" sz="half" idx="10"/>
          </p:nvPr>
        </p:nvSpPr>
        <p:spPr>
          <a:ln/>
        </p:spPr>
        <p:txBody>
          <a:bodyPr/>
          <a:lstStyle>
            <a:lvl1pPr>
              <a:defRPr/>
            </a:lvl1pPr>
          </a:lstStyle>
          <a:p>
            <a:pPr>
              <a:defRPr/>
            </a:pPr>
            <a:fld id="{A2200F3F-8DDF-48ED-A3DD-AC227CBEB57E}" type="datetime1">
              <a:rPr lang="es-MX"/>
              <a:pPr>
                <a:defRPr/>
              </a:pPr>
              <a:t>02/08/2024</a:t>
            </a:fld>
            <a:endParaRPr lang="es-MX"/>
          </a:p>
        </p:txBody>
      </p:sp>
      <p:sp>
        <p:nvSpPr>
          <p:cNvPr id="5"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6" name="Rectangle 11"/>
          <p:cNvSpPr>
            <a:spLocks noGrp="1" noChangeArrowheads="1"/>
          </p:cNvSpPr>
          <p:nvPr>
            <p:ph type="sldNum" sz="quarter" idx="12"/>
          </p:nvPr>
        </p:nvSpPr>
        <p:spPr>
          <a:ln/>
        </p:spPr>
        <p:txBody>
          <a:bodyPr/>
          <a:lstStyle>
            <a:lvl1pPr>
              <a:defRPr/>
            </a:lvl1pPr>
          </a:lstStyle>
          <a:p>
            <a:pPr>
              <a:defRPr/>
            </a:pPr>
            <a:fld id="{6EADA6D7-A31D-4601-B3DF-9745AACF52AB}" type="slidenum">
              <a:rPr lang="es-MX" altLang="es-PE"/>
              <a:pPr>
                <a:defRPr/>
              </a:pPr>
              <a:t>‹Nº›</a:t>
            </a:fld>
            <a:endParaRPr lang="es-MX" altLang="es-PE"/>
          </a:p>
        </p:txBody>
      </p:sp>
    </p:spTree>
    <p:extLst>
      <p:ext uri="{BB962C8B-B14F-4D97-AF65-F5344CB8AC3E}">
        <p14:creationId xmlns:p14="http://schemas.microsoft.com/office/powerpoint/2010/main" val="2328670744"/>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9"/>
          <p:cNvSpPr>
            <a:spLocks noGrp="1" noChangeArrowheads="1"/>
          </p:cNvSpPr>
          <p:nvPr>
            <p:ph type="dt" sz="half" idx="10"/>
          </p:nvPr>
        </p:nvSpPr>
        <p:spPr>
          <a:ln/>
        </p:spPr>
        <p:txBody>
          <a:bodyPr/>
          <a:lstStyle>
            <a:lvl1pPr>
              <a:defRPr/>
            </a:lvl1pPr>
          </a:lstStyle>
          <a:p>
            <a:pPr>
              <a:defRPr/>
            </a:pPr>
            <a:fld id="{6838049F-9FD7-42A1-8180-3BD868726526}" type="datetime1">
              <a:rPr lang="es-MX"/>
              <a:pPr>
                <a:defRPr/>
              </a:pPr>
              <a:t>02/08/2024</a:t>
            </a:fld>
            <a:endParaRPr lang="es-MX"/>
          </a:p>
        </p:txBody>
      </p:sp>
      <p:sp>
        <p:nvSpPr>
          <p:cNvPr id="5"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6" name="Rectangle 11"/>
          <p:cNvSpPr>
            <a:spLocks noGrp="1" noChangeArrowheads="1"/>
          </p:cNvSpPr>
          <p:nvPr>
            <p:ph type="sldNum" sz="quarter" idx="12"/>
          </p:nvPr>
        </p:nvSpPr>
        <p:spPr>
          <a:ln/>
        </p:spPr>
        <p:txBody>
          <a:bodyPr/>
          <a:lstStyle>
            <a:lvl1pPr>
              <a:defRPr/>
            </a:lvl1pPr>
          </a:lstStyle>
          <a:p>
            <a:pPr>
              <a:defRPr/>
            </a:pPr>
            <a:fld id="{C84C404C-2B0A-4E0E-B322-73BA0C842D76}" type="slidenum">
              <a:rPr lang="es-MX" altLang="es-PE"/>
              <a:pPr>
                <a:defRPr/>
              </a:pPr>
              <a:t>‹Nº›</a:t>
            </a:fld>
            <a:endParaRPr lang="es-MX" altLang="es-PE"/>
          </a:p>
        </p:txBody>
      </p:sp>
    </p:spTree>
    <p:extLst>
      <p:ext uri="{BB962C8B-B14F-4D97-AF65-F5344CB8AC3E}">
        <p14:creationId xmlns:p14="http://schemas.microsoft.com/office/powerpoint/2010/main" val="2885543896"/>
      </p:ext>
    </p:extLst>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381000"/>
            <a:ext cx="2057400" cy="5715000"/>
          </a:xfrm>
        </p:spPr>
        <p:txBody>
          <a:bodyPr vert="eaVert"/>
          <a:lstStyle/>
          <a:p>
            <a:r>
              <a:rPr lang="es-ES"/>
              <a:t>Haga clic para modificar el estilo de título del patrón</a:t>
            </a:r>
            <a:endParaRPr lang="en-US"/>
          </a:p>
        </p:txBody>
      </p:sp>
      <p:sp>
        <p:nvSpPr>
          <p:cNvPr id="3" name="2 Marcador de texto vertical"/>
          <p:cNvSpPr>
            <a:spLocks noGrp="1"/>
          </p:cNvSpPr>
          <p:nvPr>
            <p:ph type="body" orient="vert" idx="1"/>
          </p:nvPr>
        </p:nvSpPr>
        <p:spPr>
          <a:xfrm>
            <a:off x="457200" y="381000"/>
            <a:ext cx="6019800" cy="57150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9"/>
          <p:cNvSpPr>
            <a:spLocks noGrp="1" noChangeArrowheads="1"/>
          </p:cNvSpPr>
          <p:nvPr>
            <p:ph type="dt" sz="half" idx="10"/>
          </p:nvPr>
        </p:nvSpPr>
        <p:spPr>
          <a:ln/>
        </p:spPr>
        <p:txBody>
          <a:bodyPr/>
          <a:lstStyle>
            <a:lvl1pPr>
              <a:defRPr/>
            </a:lvl1pPr>
          </a:lstStyle>
          <a:p>
            <a:pPr>
              <a:defRPr/>
            </a:pPr>
            <a:fld id="{F64EFC80-76DF-404C-89C5-8A4EE7026D62}" type="datetime1">
              <a:rPr lang="es-MX"/>
              <a:pPr>
                <a:defRPr/>
              </a:pPr>
              <a:t>02/08/2024</a:t>
            </a:fld>
            <a:endParaRPr lang="es-MX"/>
          </a:p>
        </p:txBody>
      </p:sp>
      <p:sp>
        <p:nvSpPr>
          <p:cNvPr id="5"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6" name="Rectangle 11"/>
          <p:cNvSpPr>
            <a:spLocks noGrp="1" noChangeArrowheads="1"/>
          </p:cNvSpPr>
          <p:nvPr>
            <p:ph type="sldNum" sz="quarter" idx="12"/>
          </p:nvPr>
        </p:nvSpPr>
        <p:spPr>
          <a:ln/>
        </p:spPr>
        <p:txBody>
          <a:bodyPr/>
          <a:lstStyle>
            <a:lvl1pPr>
              <a:defRPr/>
            </a:lvl1pPr>
          </a:lstStyle>
          <a:p>
            <a:pPr>
              <a:defRPr/>
            </a:pPr>
            <a:fld id="{90A3480D-39DD-4635-8666-9AE74EAD87AB}" type="slidenum">
              <a:rPr lang="es-MX" altLang="es-PE"/>
              <a:pPr>
                <a:defRPr/>
              </a:pPr>
              <a:t>‹Nº›</a:t>
            </a:fld>
            <a:endParaRPr lang="es-MX" altLang="es-PE"/>
          </a:p>
        </p:txBody>
      </p:sp>
    </p:spTree>
    <p:extLst>
      <p:ext uri="{BB962C8B-B14F-4D97-AF65-F5344CB8AC3E}">
        <p14:creationId xmlns:p14="http://schemas.microsoft.com/office/powerpoint/2010/main" val="1310679404"/>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9"/>
          <p:cNvSpPr>
            <a:spLocks noGrp="1" noChangeArrowheads="1"/>
          </p:cNvSpPr>
          <p:nvPr>
            <p:ph type="dt" sz="half" idx="10"/>
          </p:nvPr>
        </p:nvSpPr>
        <p:spPr>
          <a:ln/>
        </p:spPr>
        <p:txBody>
          <a:bodyPr/>
          <a:lstStyle>
            <a:lvl1pPr>
              <a:defRPr/>
            </a:lvl1pPr>
          </a:lstStyle>
          <a:p>
            <a:pPr>
              <a:defRPr/>
            </a:pPr>
            <a:fld id="{C9DEC9E2-6338-4506-99DC-E4E22CA69EFD}" type="datetime1">
              <a:rPr lang="es-MX"/>
              <a:pPr>
                <a:defRPr/>
              </a:pPr>
              <a:t>02/08/2024</a:t>
            </a:fld>
            <a:endParaRPr lang="es-MX"/>
          </a:p>
        </p:txBody>
      </p:sp>
      <p:sp>
        <p:nvSpPr>
          <p:cNvPr id="5"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6" name="Rectangle 11"/>
          <p:cNvSpPr>
            <a:spLocks noGrp="1" noChangeArrowheads="1"/>
          </p:cNvSpPr>
          <p:nvPr>
            <p:ph type="sldNum" sz="quarter" idx="12"/>
          </p:nvPr>
        </p:nvSpPr>
        <p:spPr>
          <a:ln/>
        </p:spPr>
        <p:txBody>
          <a:bodyPr/>
          <a:lstStyle>
            <a:lvl1pPr>
              <a:defRPr/>
            </a:lvl1pPr>
          </a:lstStyle>
          <a:p>
            <a:pPr>
              <a:defRPr/>
            </a:pPr>
            <a:fld id="{5301BB98-F31B-482F-968B-DCC3C4D41782}" type="slidenum">
              <a:rPr lang="es-MX" altLang="es-PE"/>
              <a:pPr>
                <a:defRPr/>
              </a:pPr>
              <a:t>‹Nº›</a:t>
            </a:fld>
            <a:endParaRPr lang="es-MX" altLang="es-PE"/>
          </a:p>
        </p:txBody>
      </p:sp>
    </p:spTree>
    <p:extLst>
      <p:ext uri="{BB962C8B-B14F-4D97-AF65-F5344CB8AC3E}">
        <p14:creationId xmlns:p14="http://schemas.microsoft.com/office/powerpoint/2010/main" val="740666381"/>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n-U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9"/>
          <p:cNvSpPr>
            <a:spLocks noGrp="1" noChangeArrowheads="1"/>
          </p:cNvSpPr>
          <p:nvPr>
            <p:ph type="dt" sz="half" idx="10"/>
          </p:nvPr>
        </p:nvSpPr>
        <p:spPr>
          <a:ln/>
        </p:spPr>
        <p:txBody>
          <a:bodyPr/>
          <a:lstStyle>
            <a:lvl1pPr>
              <a:defRPr/>
            </a:lvl1pPr>
          </a:lstStyle>
          <a:p>
            <a:pPr>
              <a:defRPr/>
            </a:pPr>
            <a:fld id="{1D924528-3D08-4698-BFCF-4EB2CF812AFD}" type="datetime1">
              <a:rPr lang="es-MX"/>
              <a:pPr>
                <a:defRPr/>
              </a:pPr>
              <a:t>02/08/2024</a:t>
            </a:fld>
            <a:endParaRPr lang="es-MX"/>
          </a:p>
        </p:txBody>
      </p:sp>
      <p:sp>
        <p:nvSpPr>
          <p:cNvPr id="5"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6" name="Rectangle 11"/>
          <p:cNvSpPr>
            <a:spLocks noGrp="1" noChangeArrowheads="1"/>
          </p:cNvSpPr>
          <p:nvPr>
            <p:ph type="sldNum" sz="quarter" idx="12"/>
          </p:nvPr>
        </p:nvSpPr>
        <p:spPr>
          <a:ln/>
        </p:spPr>
        <p:txBody>
          <a:bodyPr/>
          <a:lstStyle>
            <a:lvl1pPr>
              <a:defRPr/>
            </a:lvl1pPr>
          </a:lstStyle>
          <a:p>
            <a:pPr>
              <a:defRPr/>
            </a:pPr>
            <a:fld id="{E7A9F8BD-26D7-443E-9393-B74ED978CE7A}" type="slidenum">
              <a:rPr lang="es-MX" altLang="es-PE"/>
              <a:pPr>
                <a:defRPr/>
              </a:pPr>
              <a:t>‹Nº›</a:t>
            </a:fld>
            <a:endParaRPr lang="es-MX" altLang="es-PE"/>
          </a:p>
        </p:txBody>
      </p:sp>
    </p:spTree>
    <p:extLst>
      <p:ext uri="{BB962C8B-B14F-4D97-AF65-F5344CB8AC3E}">
        <p14:creationId xmlns:p14="http://schemas.microsoft.com/office/powerpoint/2010/main" val="919114123"/>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contenido"/>
          <p:cNvSpPr>
            <a:spLocks noGrp="1"/>
          </p:cNvSpPr>
          <p:nvPr>
            <p:ph sz="half" idx="1"/>
          </p:nvPr>
        </p:nvSpPr>
        <p:spPr>
          <a:xfrm>
            <a:off x="457200" y="19812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3 Marcador de contenido"/>
          <p:cNvSpPr>
            <a:spLocks noGrp="1"/>
          </p:cNvSpPr>
          <p:nvPr>
            <p:ph sz="half" idx="2"/>
          </p:nvPr>
        </p:nvSpPr>
        <p:spPr>
          <a:xfrm>
            <a:off x="4648200" y="19812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Rectangle 9"/>
          <p:cNvSpPr>
            <a:spLocks noGrp="1" noChangeArrowheads="1"/>
          </p:cNvSpPr>
          <p:nvPr>
            <p:ph type="dt" sz="half" idx="10"/>
          </p:nvPr>
        </p:nvSpPr>
        <p:spPr>
          <a:ln/>
        </p:spPr>
        <p:txBody>
          <a:bodyPr/>
          <a:lstStyle>
            <a:lvl1pPr>
              <a:defRPr/>
            </a:lvl1pPr>
          </a:lstStyle>
          <a:p>
            <a:pPr>
              <a:defRPr/>
            </a:pPr>
            <a:fld id="{D848C715-90DF-40D5-B265-73D0B3A73EBB}" type="datetime1">
              <a:rPr lang="es-MX"/>
              <a:pPr>
                <a:defRPr/>
              </a:pPr>
              <a:t>02/08/2024</a:t>
            </a:fld>
            <a:endParaRPr lang="es-MX"/>
          </a:p>
        </p:txBody>
      </p:sp>
      <p:sp>
        <p:nvSpPr>
          <p:cNvPr id="6"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7" name="Rectangle 11"/>
          <p:cNvSpPr>
            <a:spLocks noGrp="1" noChangeArrowheads="1"/>
          </p:cNvSpPr>
          <p:nvPr>
            <p:ph type="sldNum" sz="quarter" idx="12"/>
          </p:nvPr>
        </p:nvSpPr>
        <p:spPr>
          <a:ln/>
        </p:spPr>
        <p:txBody>
          <a:bodyPr/>
          <a:lstStyle>
            <a:lvl1pPr>
              <a:defRPr/>
            </a:lvl1pPr>
          </a:lstStyle>
          <a:p>
            <a:pPr>
              <a:defRPr/>
            </a:pPr>
            <a:fld id="{A6C11B01-2989-4226-BBA6-3417DEBC391D}" type="slidenum">
              <a:rPr lang="es-MX" altLang="es-PE"/>
              <a:pPr>
                <a:defRPr/>
              </a:pPr>
              <a:t>‹Nº›</a:t>
            </a:fld>
            <a:endParaRPr lang="es-MX" altLang="es-PE"/>
          </a:p>
        </p:txBody>
      </p:sp>
    </p:spTree>
    <p:extLst>
      <p:ext uri="{BB962C8B-B14F-4D97-AF65-F5344CB8AC3E}">
        <p14:creationId xmlns:p14="http://schemas.microsoft.com/office/powerpoint/2010/main" val="2990574786"/>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endParaRPr lang="en-U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Rectangle 9"/>
          <p:cNvSpPr>
            <a:spLocks noGrp="1" noChangeArrowheads="1"/>
          </p:cNvSpPr>
          <p:nvPr>
            <p:ph type="dt" sz="half" idx="10"/>
          </p:nvPr>
        </p:nvSpPr>
        <p:spPr>
          <a:ln/>
        </p:spPr>
        <p:txBody>
          <a:bodyPr/>
          <a:lstStyle>
            <a:lvl1pPr>
              <a:defRPr/>
            </a:lvl1pPr>
          </a:lstStyle>
          <a:p>
            <a:pPr>
              <a:defRPr/>
            </a:pPr>
            <a:fld id="{36A13672-DF43-4A58-A98A-A27463D7B29D}" type="datetime1">
              <a:rPr lang="es-MX"/>
              <a:pPr>
                <a:defRPr/>
              </a:pPr>
              <a:t>02/08/2024</a:t>
            </a:fld>
            <a:endParaRPr lang="es-MX"/>
          </a:p>
        </p:txBody>
      </p:sp>
      <p:sp>
        <p:nvSpPr>
          <p:cNvPr id="8"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9" name="Rectangle 11"/>
          <p:cNvSpPr>
            <a:spLocks noGrp="1" noChangeArrowheads="1"/>
          </p:cNvSpPr>
          <p:nvPr>
            <p:ph type="sldNum" sz="quarter" idx="12"/>
          </p:nvPr>
        </p:nvSpPr>
        <p:spPr>
          <a:ln/>
        </p:spPr>
        <p:txBody>
          <a:bodyPr/>
          <a:lstStyle>
            <a:lvl1pPr>
              <a:defRPr/>
            </a:lvl1pPr>
          </a:lstStyle>
          <a:p>
            <a:pPr>
              <a:defRPr/>
            </a:pPr>
            <a:fld id="{0EA8EC63-1AD1-4897-A172-98B9935D1803}" type="slidenum">
              <a:rPr lang="es-MX" altLang="es-PE"/>
              <a:pPr>
                <a:defRPr/>
              </a:pPr>
              <a:t>‹Nº›</a:t>
            </a:fld>
            <a:endParaRPr lang="es-MX" altLang="es-PE"/>
          </a:p>
        </p:txBody>
      </p:sp>
    </p:spTree>
    <p:extLst>
      <p:ext uri="{BB962C8B-B14F-4D97-AF65-F5344CB8AC3E}">
        <p14:creationId xmlns:p14="http://schemas.microsoft.com/office/powerpoint/2010/main" val="3597384846"/>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Rectangle 9"/>
          <p:cNvSpPr>
            <a:spLocks noGrp="1" noChangeArrowheads="1"/>
          </p:cNvSpPr>
          <p:nvPr>
            <p:ph type="dt" sz="half" idx="10"/>
          </p:nvPr>
        </p:nvSpPr>
        <p:spPr>
          <a:ln/>
        </p:spPr>
        <p:txBody>
          <a:bodyPr/>
          <a:lstStyle>
            <a:lvl1pPr>
              <a:defRPr/>
            </a:lvl1pPr>
          </a:lstStyle>
          <a:p>
            <a:pPr>
              <a:defRPr/>
            </a:pPr>
            <a:fld id="{5EACAE4C-2E38-406D-A7FB-3E4D8D8BB675}" type="datetime1">
              <a:rPr lang="es-MX"/>
              <a:pPr>
                <a:defRPr/>
              </a:pPr>
              <a:t>02/08/2024</a:t>
            </a:fld>
            <a:endParaRPr lang="es-MX"/>
          </a:p>
        </p:txBody>
      </p:sp>
      <p:sp>
        <p:nvSpPr>
          <p:cNvPr id="4"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5" name="Rectangle 11"/>
          <p:cNvSpPr>
            <a:spLocks noGrp="1" noChangeArrowheads="1"/>
          </p:cNvSpPr>
          <p:nvPr>
            <p:ph type="sldNum" sz="quarter" idx="12"/>
          </p:nvPr>
        </p:nvSpPr>
        <p:spPr>
          <a:ln/>
        </p:spPr>
        <p:txBody>
          <a:bodyPr/>
          <a:lstStyle>
            <a:lvl1pPr>
              <a:defRPr/>
            </a:lvl1pPr>
          </a:lstStyle>
          <a:p>
            <a:pPr>
              <a:defRPr/>
            </a:pPr>
            <a:fld id="{0CFC314B-B45F-47E9-B142-B0CA3BE7CF70}" type="slidenum">
              <a:rPr lang="es-MX" altLang="es-PE"/>
              <a:pPr>
                <a:defRPr/>
              </a:pPr>
              <a:t>‹Nº›</a:t>
            </a:fld>
            <a:endParaRPr lang="es-MX" altLang="es-PE"/>
          </a:p>
        </p:txBody>
      </p:sp>
    </p:spTree>
    <p:extLst>
      <p:ext uri="{BB962C8B-B14F-4D97-AF65-F5344CB8AC3E}">
        <p14:creationId xmlns:p14="http://schemas.microsoft.com/office/powerpoint/2010/main" val="3032685689"/>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fld id="{802C0267-B8E3-4DDA-9941-5CDBCECEE3F7}" type="datetime1">
              <a:rPr lang="es-MX"/>
              <a:pPr>
                <a:defRPr/>
              </a:pPr>
              <a:t>02/08/2024</a:t>
            </a:fld>
            <a:endParaRPr lang="es-MX"/>
          </a:p>
        </p:txBody>
      </p:sp>
      <p:sp>
        <p:nvSpPr>
          <p:cNvPr id="3"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4" name="Rectangle 11"/>
          <p:cNvSpPr>
            <a:spLocks noGrp="1" noChangeArrowheads="1"/>
          </p:cNvSpPr>
          <p:nvPr>
            <p:ph type="sldNum" sz="quarter" idx="12"/>
          </p:nvPr>
        </p:nvSpPr>
        <p:spPr>
          <a:ln/>
        </p:spPr>
        <p:txBody>
          <a:bodyPr/>
          <a:lstStyle>
            <a:lvl1pPr>
              <a:defRPr/>
            </a:lvl1pPr>
          </a:lstStyle>
          <a:p>
            <a:pPr>
              <a:defRPr/>
            </a:pPr>
            <a:fld id="{E0BA254B-BB34-43B0-B638-FF112AC7D236}" type="slidenum">
              <a:rPr lang="es-MX" altLang="es-PE"/>
              <a:pPr>
                <a:defRPr/>
              </a:pPr>
              <a:t>‹Nº›</a:t>
            </a:fld>
            <a:endParaRPr lang="es-MX" altLang="es-PE"/>
          </a:p>
        </p:txBody>
      </p:sp>
    </p:spTree>
    <p:extLst>
      <p:ext uri="{BB962C8B-B14F-4D97-AF65-F5344CB8AC3E}">
        <p14:creationId xmlns:p14="http://schemas.microsoft.com/office/powerpoint/2010/main" val="365902929"/>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en-U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9"/>
          <p:cNvSpPr>
            <a:spLocks noGrp="1" noChangeArrowheads="1"/>
          </p:cNvSpPr>
          <p:nvPr>
            <p:ph type="dt" sz="half" idx="10"/>
          </p:nvPr>
        </p:nvSpPr>
        <p:spPr>
          <a:ln/>
        </p:spPr>
        <p:txBody>
          <a:bodyPr/>
          <a:lstStyle>
            <a:lvl1pPr>
              <a:defRPr/>
            </a:lvl1pPr>
          </a:lstStyle>
          <a:p>
            <a:pPr>
              <a:defRPr/>
            </a:pPr>
            <a:fld id="{717E43FB-D412-416C-9614-EC574BA56325}" type="datetime1">
              <a:rPr lang="es-MX"/>
              <a:pPr>
                <a:defRPr/>
              </a:pPr>
              <a:t>02/08/2024</a:t>
            </a:fld>
            <a:endParaRPr lang="es-MX"/>
          </a:p>
        </p:txBody>
      </p:sp>
      <p:sp>
        <p:nvSpPr>
          <p:cNvPr id="6"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7" name="Rectangle 11"/>
          <p:cNvSpPr>
            <a:spLocks noGrp="1" noChangeArrowheads="1"/>
          </p:cNvSpPr>
          <p:nvPr>
            <p:ph type="sldNum" sz="quarter" idx="12"/>
          </p:nvPr>
        </p:nvSpPr>
        <p:spPr>
          <a:ln/>
        </p:spPr>
        <p:txBody>
          <a:bodyPr/>
          <a:lstStyle>
            <a:lvl1pPr>
              <a:defRPr/>
            </a:lvl1pPr>
          </a:lstStyle>
          <a:p>
            <a:pPr>
              <a:defRPr/>
            </a:pPr>
            <a:fld id="{AEAAEC4E-3A7C-4CBF-9352-8D292E5FE519}" type="slidenum">
              <a:rPr lang="es-MX" altLang="es-PE"/>
              <a:pPr>
                <a:defRPr/>
              </a:pPr>
              <a:t>‹Nº›</a:t>
            </a:fld>
            <a:endParaRPr lang="es-MX" altLang="es-PE"/>
          </a:p>
        </p:txBody>
      </p:sp>
    </p:spTree>
    <p:extLst>
      <p:ext uri="{BB962C8B-B14F-4D97-AF65-F5344CB8AC3E}">
        <p14:creationId xmlns:p14="http://schemas.microsoft.com/office/powerpoint/2010/main" val="2007306358"/>
      </p:ext>
    </p:extLst>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en-U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9"/>
          <p:cNvSpPr>
            <a:spLocks noGrp="1" noChangeArrowheads="1"/>
          </p:cNvSpPr>
          <p:nvPr>
            <p:ph type="dt" sz="half" idx="10"/>
          </p:nvPr>
        </p:nvSpPr>
        <p:spPr>
          <a:ln/>
        </p:spPr>
        <p:txBody>
          <a:bodyPr/>
          <a:lstStyle>
            <a:lvl1pPr>
              <a:defRPr/>
            </a:lvl1pPr>
          </a:lstStyle>
          <a:p>
            <a:pPr>
              <a:defRPr/>
            </a:pPr>
            <a:fld id="{D759C4FF-AF40-4138-A5F8-2D1D08A79D88}" type="datetime1">
              <a:rPr lang="es-MX"/>
              <a:pPr>
                <a:defRPr/>
              </a:pPr>
              <a:t>02/08/2024</a:t>
            </a:fld>
            <a:endParaRPr lang="es-MX"/>
          </a:p>
        </p:txBody>
      </p:sp>
      <p:sp>
        <p:nvSpPr>
          <p:cNvPr id="6" name="Rectangle 10"/>
          <p:cNvSpPr>
            <a:spLocks noGrp="1" noChangeArrowheads="1"/>
          </p:cNvSpPr>
          <p:nvPr>
            <p:ph type="ftr" sz="quarter" idx="11"/>
          </p:nvPr>
        </p:nvSpPr>
        <p:spPr>
          <a:ln/>
        </p:spPr>
        <p:txBody>
          <a:bodyPr/>
          <a:lstStyle>
            <a:lvl1pPr>
              <a:defRPr/>
            </a:lvl1pPr>
          </a:lstStyle>
          <a:p>
            <a:pPr>
              <a:defRPr/>
            </a:pPr>
            <a:r>
              <a:rPr lang="es-MX"/>
              <a:t>V. Ibañez y J. Paredes</a:t>
            </a:r>
          </a:p>
        </p:txBody>
      </p:sp>
      <p:sp>
        <p:nvSpPr>
          <p:cNvPr id="7" name="Rectangle 11"/>
          <p:cNvSpPr>
            <a:spLocks noGrp="1" noChangeArrowheads="1"/>
          </p:cNvSpPr>
          <p:nvPr>
            <p:ph type="sldNum" sz="quarter" idx="12"/>
          </p:nvPr>
        </p:nvSpPr>
        <p:spPr>
          <a:ln/>
        </p:spPr>
        <p:txBody>
          <a:bodyPr/>
          <a:lstStyle>
            <a:lvl1pPr>
              <a:defRPr/>
            </a:lvl1pPr>
          </a:lstStyle>
          <a:p>
            <a:pPr>
              <a:defRPr/>
            </a:pPr>
            <a:fld id="{2BF7DCB9-82D7-40C4-AED1-40D343AE6096}" type="slidenum">
              <a:rPr lang="es-MX" altLang="es-PE"/>
              <a:pPr>
                <a:defRPr/>
              </a:pPr>
              <a:t>‹Nº›</a:t>
            </a:fld>
            <a:endParaRPr lang="es-MX" altLang="es-PE"/>
          </a:p>
        </p:txBody>
      </p:sp>
    </p:spTree>
    <p:extLst>
      <p:ext uri="{BB962C8B-B14F-4D97-AF65-F5344CB8AC3E}">
        <p14:creationId xmlns:p14="http://schemas.microsoft.com/office/powerpoint/2010/main" val="2828151253"/>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126979" name="Rectangle 3"/>
          <p:cNvSpPr>
            <a:spLocks noGrp="1" noChangeArrowheads="1"/>
          </p:cNvSpPr>
          <p:nvPr>
            <p:ph type="title"/>
          </p:nvPr>
        </p:nvSpPr>
        <p:spPr bwMode="auto">
          <a:xfrm>
            <a:off x="457200" y="381000"/>
            <a:ext cx="8229600" cy="1371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s-MX"/>
              <a:t>Haga clic para cambiar el estilo de título	</a:t>
            </a:r>
          </a:p>
        </p:txBody>
      </p:sp>
      <p:sp>
        <p:nvSpPr>
          <p:cNvPr id="126980" name="Rectangle 4"/>
          <p:cNvSpPr>
            <a:spLocks noGrp="1" noChangeArrowheads="1"/>
          </p:cNvSpPr>
          <p:nvPr>
            <p:ph type="body" idx="1"/>
          </p:nvPr>
        </p:nvSpPr>
        <p:spPr bwMode="auto">
          <a:xfrm>
            <a:off x="457200" y="1981200"/>
            <a:ext cx="82296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MX"/>
              <a:t>Haga clic para modificar el estilo de texto del patrón</a:t>
            </a:r>
          </a:p>
          <a:p>
            <a:pPr lvl="1"/>
            <a:r>
              <a:rPr lang="es-MX"/>
              <a:t>Segundo nivel</a:t>
            </a:r>
          </a:p>
          <a:p>
            <a:pPr lvl="2"/>
            <a:r>
              <a:rPr lang="es-MX"/>
              <a:t>Tercer nivel</a:t>
            </a:r>
          </a:p>
          <a:p>
            <a:pPr lvl="3"/>
            <a:r>
              <a:rPr lang="es-MX"/>
              <a:t>Cuarto nivel</a:t>
            </a:r>
          </a:p>
          <a:p>
            <a:pPr lvl="4"/>
            <a:r>
              <a:rPr lang="es-MX"/>
              <a:t>Quinto nivel</a:t>
            </a:r>
          </a:p>
        </p:txBody>
      </p:sp>
      <p:sp>
        <p:nvSpPr>
          <p:cNvPr id="126985" name="Rectangle 9"/>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charset="0"/>
              </a:defRPr>
            </a:lvl1pPr>
          </a:lstStyle>
          <a:p>
            <a:pPr>
              <a:defRPr/>
            </a:pPr>
            <a:fld id="{68B4FBE4-020A-4D9B-98BE-B05DF1B7BB99}" type="datetime1">
              <a:rPr lang="es-MX"/>
              <a:pPr>
                <a:defRPr/>
              </a:pPr>
              <a:t>02/08/2024</a:t>
            </a:fld>
            <a:endParaRPr lang="es-MX"/>
          </a:p>
        </p:txBody>
      </p:sp>
      <p:sp>
        <p:nvSpPr>
          <p:cNvPr id="126986" name="Rectangle 10"/>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charset="0"/>
              </a:defRPr>
            </a:lvl1pPr>
          </a:lstStyle>
          <a:p>
            <a:pPr>
              <a:defRPr/>
            </a:pPr>
            <a:r>
              <a:rPr lang="es-MX"/>
              <a:t>V. Ibañez y J. Paredes</a:t>
            </a:r>
          </a:p>
        </p:txBody>
      </p:sp>
      <p:sp>
        <p:nvSpPr>
          <p:cNvPr id="126987" name="Rectangle 11"/>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defRPr>
            </a:lvl1pPr>
          </a:lstStyle>
          <a:p>
            <a:pPr>
              <a:defRPr/>
            </a:pPr>
            <a:fld id="{C89C7F26-FD5B-45C0-914F-320BBD03C9B5}" type="slidenum">
              <a:rPr lang="es-MX" altLang="es-PE"/>
              <a:pPr>
                <a:defRPr/>
              </a:pPr>
              <a:t>‹Nº›</a:t>
            </a:fld>
            <a:endParaRPr lang="es-MX" altLang="es-PE"/>
          </a:p>
        </p:txBody>
      </p:sp>
    </p:spTree>
  </p:cSld>
  <p:clrMap bg1="dk2" tx1="lt1" bg2="dk1"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ransition spd="slow"/>
  <p:hf hdr="0" dt="0"/>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9pPr>
    </p:titleStyle>
    <p:bodyStyle>
      <a:lvl1pPr marL="342900" indent="-342900" algn="l" rtl="0" eaLnBrk="0" fontAlgn="base" hangingPunct="0">
        <a:spcBef>
          <a:spcPct val="20000"/>
        </a:spcBef>
        <a:spcAft>
          <a:spcPct val="0"/>
        </a:spcAft>
        <a:buClr>
          <a:schemeClr val="hlink"/>
        </a:buClr>
        <a:buSzPct val="65000"/>
        <a:buFont typeface="Wingdings" panose="05000000000000000000"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65000"/>
        <a:buFont typeface="Wingdings" panose="05000000000000000000" pitchFamily="2" charset="2"/>
        <a:buChar char="n"/>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folHlink"/>
        </a:buClr>
        <a:buSzPct val="65000"/>
        <a:buFont typeface="Wingdings" panose="05000000000000000000"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06FD919-2845-0145-8BFF-D8A80BE7AF28}"/>
              </a:ext>
            </a:extLst>
          </p:cNvPr>
          <p:cNvPicPr>
            <a:picLocks noChangeAspect="1"/>
          </p:cNvPicPr>
          <p:nvPr/>
        </p:nvPicPr>
        <p:blipFill>
          <a:blip r:embed="rId2"/>
          <a:stretch>
            <a:fillRect/>
          </a:stretch>
        </p:blipFill>
        <p:spPr>
          <a:xfrm>
            <a:off x="-2654" y="2924944"/>
            <a:ext cx="9123360" cy="3866285"/>
          </a:xfrm>
          <a:prstGeom prst="rect">
            <a:avLst/>
          </a:prstGeom>
        </p:spPr>
      </p:pic>
      <p:sp>
        <p:nvSpPr>
          <p:cNvPr id="4" name="20 Rectángulo">
            <a:extLst>
              <a:ext uri="{FF2B5EF4-FFF2-40B4-BE49-F238E27FC236}">
                <a16:creationId xmlns:a16="http://schemas.microsoft.com/office/drawing/2014/main" id="{7EA2B926-3DA6-2E76-A249-A165DD7F934B}"/>
              </a:ext>
            </a:extLst>
          </p:cNvPr>
          <p:cNvSpPr>
            <a:spLocks noChangeArrowheads="1"/>
          </p:cNvSpPr>
          <p:nvPr/>
        </p:nvSpPr>
        <p:spPr bwMode="auto">
          <a:xfrm>
            <a:off x="2743199" y="6143260"/>
            <a:ext cx="38576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Black" panose="020B0A04020102020204" pitchFamily="34" charset="0"/>
              </a:defRPr>
            </a:lvl1pPr>
            <a:lvl2pPr marL="742950" indent="-285750">
              <a:defRPr sz="1200">
                <a:solidFill>
                  <a:srgbClr val="000000"/>
                </a:solidFill>
                <a:latin typeface="Arial Black" panose="020B0A04020102020204" pitchFamily="34" charset="0"/>
              </a:defRPr>
            </a:lvl2pPr>
            <a:lvl3pPr marL="1143000" indent="-228600">
              <a:defRPr sz="1200">
                <a:solidFill>
                  <a:srgbClr val="000000"/>
                </a:solidFill>
                <a:latin typeface="Arial Black" panose="020B0A04020102020204" pitchFamily="34" charset="0"/>
              </a:defRPr>
            </a:lvl3pPr>
            <a:lvl4pPr marL="1600200" indent="-228600">
              <a:defRPr sz="1200">
                <a:solidFill>
                  <a:srgbClr val="000000"/>
                </a:solidFill>
                <a:latin typeface="Arial Black" panose="020B0A04020102020204" pitchFamily="34" charset="0"/>
              </a:defRPr>
            </a:lvl4pPr>
            <a:lvl5pPr marL="2057400" indent="-228600">
              <a:defRPr sz="1200">
                <a:solidFill>
                  <a:srgbClr val="000000"/>
                </a:solidFill>
                <a:latin typeface="Arial Black" panose="020B0A04020102020204" pitchFamily="34" charset="0"/>
              </a:defRPr>
            </a:lvl5pPr>
            <a:lvl6pPr marL="2514600" indent="-228600" eaLnBrk="0" fontAlgn="base" hangingPunct="0">
              <a:spcBef>
                <a:spcPct val="50000"/>
              </a:spcBef>
              <a:spcAft>
                <a:spcPct val="0"/>
              </a:spcAft>
              <a:defRPr sz="1200">
                <a:solidFill>
                  <a:srgbClr val="000000"/>
                </a:solidFill>
                <a:latin typeface="Arial Black" panose="020B0A04020102020204" pitchFamily="34" charset="0"/>
              </a:defRPr>
            </a:lvl6pPr>
            <a:lvl7pPr marL="2971800" indent="-228600" eaLnBrk="0" fontAlgn="base" hangingPunct="0">
              <a:spcBef>
                <a:spcPct val="50000"/>
              </a:spcBef>
              <a:spcAft>
                <a:spcPct val="0"/>
              </a:spcAft>
              <a:defRPr sz="1200">
                <a:solidFill>
                  <a:srgbClr val="000000"/>
                </a:solidFill>
                <a:latin typeface="Arial Black" panose="020B0A04020102020204" pitchFamily="34" charset="0"/>
              </a:defRPr>
            </a:lvl7pPr>
            <a:lvl8pPr marL="3429000" indent="-228600" eaLnBrk="0" fontAlgn="base" hangingPunct="0">
              <a:spcBef>
                <a:spcPct val="50000"/>
              </a:spcBef>
              <a:spcAft>
                <a:spcPct val="0"/>
              </a:spcAft>
              <a:defRPr sz="1200">
                <a:solidFill>
                  <a:srgbClr val="000000"/>
                </a:solidFill>
                <a:latin typeface="Arial Black" panose="020B0A04020102020204" pitchFamily="34" charset="0"/>
              </a:defRPr>
            </a:lvl8pPr>
            <a:lvl9pPr marL="3886200" indent="-228600" eaLnBrk="0" fontAlgn="base" hangingPunct="0">
              <a:spcBef>
                <a:spcPct val="50000"/>
              </a:spcBef>
              <a:spcAft>
                <a:spcPct val="0"/>
              </a:spcAft>
              <a:defRPr sz="1200">
                <a:solidFill>
                  <a:srgbClr val="000000"/>
                </a:solidFill>
                <a:latin typeface="Arial Black" panose="020B0A04020102020204" pitchFamily="34" charset="0"/>
              </a:defRPr>
            </a:lvl9pPr>
          </a:lstStyle>
          <a:p>
            <a:pPr algn="ctr"/>
            <a:r>
              <a:rPr lang="es-PE" altLang="es-PE" sz="2400" b="1" dirty="0">
                <a:solidFill>
                  <a:srgbClr val="FFFF00"/>
                </a:solidFill>
                <a:latin typeface="Eras Demi ITC" panose="020B0805030504020804" pitchFamily="34" charset="0"/>
              </a:rPr>
              <a:t>C.U.  agosto de  2024</a:t>
            </a:r>
            <a:endParaRPr lang="es-PE" altLang="es-PE" sz="2400" dirty="0">
              <a:solidFill>
                <a:srgbClr val="FFFF00"/>
              </a:solidFill>
              <a:latin typeface="Eras Demi ITC" panose="020B0805030504020804" pitchFamily="34" charset="0"/>
            </a:endParaRPr>
          </a:p>
        </p:txBody>
      </p:sp>
      <p:pic>
        <p:nvPicPr>
          <p:cNvPr id="5" name="Picture 49">
            <a:extLst>
              <a:ext uri="{FF2B5EF4-FFF2-40B4-BE49-F238E27FC236}">
                <a16:creationId xmlns:a16="http://schemas.microsoft.com/office/drawing/2014/main" id="{17CD9C8D-A8D2-C46C-01DF-326FDE2FB1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88" y="4597400"/>
            <a:ext cx="1843087"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
            <a:extLst>
              <a:ext uri="{FF2B5EF4-FFF2-40B4-BE49-F238E27FC236}">
                <a16:creationId xmlns:a16="http://schemas.microsoft.com/office/drawing/2014/main" id="{AF884C10-CFD4-834B-CE8B-F3C7067115E6}"/>
              </a:ext>
            </a:extLst>
          </p:cNvPr>
          <p:cNvSpPr>
            <a:spLocks noChangeArrowheads="1"/>
          </p:cNvSpPr>
          <p:nvPr/>
        </p:nvSpPr>
        <p:spPr bwMode="auto">
          <a:xfrm>
            <a:off x="2124075" y="5157788"/>
            <a:ext cx="477361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953" tIns="48976" rIns="97953" bIns="48976" anchor="b"/>
          <a:lstStyle>
            <a:lvl1pPr defTabSz="979488">
              <a:defRPr sz="1200">
                <a:solidFill>
                  <a:srgbClr val="000000"/>
                </a:solidFill>
                <a:latin typeface="Arial Black" panose="020B0A04020102020204" pitchFamily="34" charset="0"/>
              </a:defRPr>
            </a:lvl1pPr>
            <a:lvl2pPr marL="742950" indent="-285750" defTabSz="979488">
              <a:defRPr sz="1200">
                <a:solidFill>
                  <a:srgbClr val="000000"/>
                </a:solidFill>
                <a:latin typeface="Arial Black" panose="020B0A04020102020204" pitchFamily="34" charset="0"/>
              </a:defRPr>
            </a:lvl2pPr>
            <a:lvl3pPr marL="1143000" indent="-228600" defTabSz="979488">
              <a:defRPr sz="1200">
                <a:solidFill>
                  <a:srgbClr val="000000"/>
                </a:solidFill>
                <a:latin typeface="Arial Black" panose="020B0A04020102020204" pitchFamily="34" charset="0"/>
              </a:defRPr>
            </a:lvl3pPr>
            <a:lvl4pPr marL="1600200" indent="-228600" defTabSz="979488">
              <a:defRPr sz="1200">
                <a:solidFill>
                  <a:srgbClr val="000000"/>
                </a:solidFill>
                <a:latin typeface="Arial Black" panose="020B0A04020102020204" pitchFamily="34" charset="0"/>
              </a:defRPr>
            </a:lvl4pPr>
            <a:lvl5pPr marL="2057400" indent="-228600" defTabSz="979488">
              <a:defRPr sz="1200">
                <a:solidFill>
                  <a:srgbClr val="000000"/>
                </a:solidFill>
                <a:latin typeface="Arial Black" panose="020B0A04020102020204" pitchFamily="34" charset="0"/>
              </a:defRPr>
            </a:lvl5pPr>
            <a:lvl6pPr marL="2514600" indent="-228600" defTabSz="979488" eaLnBrk="0" fontAlgn="base" hangingPunct="0">
              <a:spcBef>
                <a:spcPct val="50000"/>
              </a:spcBef>
              <a:spcAft>
                <a:spcPct val="0"/>
              </a:spcAft>
              <a:defRPr sz="1200">
                <a:solidFill>
                  <a:srgbClr val="000000"/>
                </a:solidFill>
                <a:latin typeface="Arial Black" panose="020B0A04020102020204" pitchFamily="34" charset="0"/>
              </a:defRPr>
            </a:lvl6pPr>
            <a:lvl7pPr marL="2971800" indent="-228600" defTabSz="979488" eaLnBrk="0" fontAlgn="base" hangingPunct="0">
              <a:spcBef>
                <a:spcPct val="50000"/>
              </a:spcBef>
              <a:spcAft>
                <a:spcPct val="0"/>
              </a:spcAft>
              <a:defRPr sz="1200">
                <a:solidFill>
                  <a:srgbClr val="000000"/>
                </a:solidFill>
                <a:latin typeface="Arial Black" panose="020B0A04020102020204" pitchFamily="34" charset="0"/>
              </a:defRPr>
            </a:lvl7pPr>
            <a:lvl8pPr marL="3429000" indent="-228600" defTabSz="979488" eaLnBrk="0" fontAlgn="base" hangingPunct="0">
              <a:spcBef>
                <a:spcPct val="50000"/>
              </a:spcBef>
              <a:spcAft>
                <a:spcPct val="0"/>
              </a:spcAft>
              <a:defRPr sz="1200">
                <a:solidFill>
                  <a:srgbClr val="000000"/>
                </a:solidFill>
                <a:latin typeface="Arial Black" panose="020B0A04020102020204" pitchFamily="34" charset="0"/>
              </a:defRPr>
            </a:lvl8pPr>
            <a:lvl9pPr marL="3886200" indent="-228600" defTabSz="979488" eaLnBrk="0" fontAlgn="base" hangingPunct="0">
              <a:spcBef>
                <a:spcPct val="50000"/>
              </a:spcBef>
              <a:spcAft>
                <a:spcPct val="0"/>
              </a:spcAft>
              <a:defRPr sz="1200">
                <a:solidFill>
                  <a:srgbClr val="000000"/>
                </a:solidFill>
                <a:latin typeface="Arial Black" panose="020B0A04020102020204" pitchFamily="34" charset="0"/>
              </a:defRPr>
            </a:lvl9pPr>
          </a:lstStyle>
          <a:p>
            <a:pPr algn="ctr"/>
            <a:endParaRPr lang="en-US" altLang="es-PE" sz="2000" b="1">
              <a:solidFill>
                <a:schemeClr val="accent1"/>
              </a:solidFill>
              <a:latin typeface="Swis721 BlkCn BT" pitchFamily="34" charset="0"/>
            </a:endParaRPr>
          </a:p>
        </p:txBody>
      </p:sp>
      <p:pic>
        <p:nvPicPr>
          <p:cNvPr id="7" name="Picture 19">
            <a:extLst>
              <a:ext uri="{FF2B5EF4-FFF2-40B4-BE49-F238E27FC236}">
                <a16:creationId xmlns:a16="http://schemas.microsoft.com/office/drawing/2014/main" id="{D9EC2E2A-7B2A-D293-71E8-BDEF3FEE7B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47" y="44624"/>
            <a:ext cx="1571625" cy="157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a:extLst>
              <a:ext uri="{FF2B5EF4-FFF2-40B4-BE49-F238E27FC236}">
                <a16:creationId xmlns:a16="http://schemas.microsoft.com/office/drawing/2014/main" id="{FF2BA2D8-02BB-D51F-D06B-8AA08D9B85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6028" y="5252368"/>
            <a:ext cx="92710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9" name="Rectángulo 8">
            <a:extLst>
              <a:ext uri="{FF2B5EF4-FFF2-40B4-BE49-F238E27FC236}">
                <a16:creationId xmlns:a16="http://schemas.microsoft.com/office/drawing/2014/main" id="{85B3AE6D-171B-E67C-EA5D-81138B0E8B1C}"/>
              </a:ext>
            </a:extLst>
          </p:cNvPr>
          <p:cNvSpPr/>
          <p:nvPr/>
        </p:nvSpPr>
        <p:spPr>
          <a:xfrm>
            <a:off x="22770" y="1724615"/>
            <a:ext cx="9123360" cy="1200329"/>
          </a:xfrm>
          <a:prstGeom prst="rect">
            <a:avLst/>
          </a:prstGeom>
          <a:noFill/>
        </p:spPr>
        <p:txBody>
          <a:bodyPr wrap="square" lIns="91440" tIns="45720" rIns="91440" bIns="45720">
            <a:spAutoFit/>
          </a:bodyPr>
          <a:lstStyle/>
          <a:p>
            <a:pPr algn="ctr"/>
            <a:r>
              <a:rPr lang="es-ES" sz="3600" b="1" cap="none" spc="0" dirty="0">
                <a:ln w="6600">
                  <a:solidFill>
                    <a:schemeClr val="accent2"/>
                  </a:solidFill>
                  <a:prstDash val="solid"/>
                </a:ln>
                <a:solidFill>
                  <a:schemeClr val="accent1">
                    <a:lumMod val="60000"/>
                    <a:lumOff val="40000"/>
                  </a:schemeClr>
                </a:solidFill>
                <a:effectLst>
                  <a:outerShdw dist="38100" dir="2700000" algn="tl" rotWithShape="0">
                    <a:schemeClr val="accent2"/>
                  </a:outerShdw>
                </a:effectLst>
                <a:latin typeface="Arial Black" panose="020B0A04020102020204" pitchFamily="34" charset="0"/>
              </a:rPr>
              <a:t>Facultad de Ingeniería Estadística e Informática</a:t>
            </a:r>
          </a:p>
        </p:txBody>
      </p:sp>
      <p:sp>
        <p:nvSpPr>
          <p:cNvPr id="10" name="Rectangle 3">
            <a:extLst>
              <a:ext uri="{FF2B5EF4-FFF2-40B4-BE49-F238E27FC236}">
                <a16:creationId xmlns:a16="http://schemas.microsoft.com/office/drawing/2014/main" id="{FEAA37AD-1239-83B1-6F0E-DC017FC441B3}"/>
              </a:ext>
            </a:extLst>
          </p:cNvPr>
          <p:cNvSpPr>
            <a:spLocks noChangeArrowheads="1"/>
          </p:cNvSpPr>
          <p:nvPr/>
        </p:nvSpPr>
        <p:spPr bwMode="auto">
          <a:xfrm>
            <a:off x="1400040" y="5410200"/>
            <a:ext cx="6364560" cy="523862"/>
          </a:xfrm>
          <a:prstGeom prst="rect">
            <a:avLst/>
          </a:prstGeom>
          <a:solidFill>
            <a:srgbClr val="9933FF"/>
          </a:solidFill>
          <a:ln>
            <a:noFill/>
          </a:ln>
          <a:effectLst>
            <a:outerShdw dist="35921" dir="2700000" algn="ctr" rotWithShape="0">
              <a:srgbClr val="FFFF00"/>
            </a:outerShdw>
          </a:effectLst>
        </p:spPr>
        <p:txBody>
          <a:bodyPr wrap="square" lIns="92075" tIns="46038" rIns="92075" bIns="46038">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s-ES_tradnl" altLang="es-ES" sz="2800" dirty="0">
                <a:solidFill>
                  <a:schemeClr val="tx2"/>
                </a:solidFill>
                <a:latin typeface="Arial Black" panose="020B0A04020102020204" pitchFamily="34" charset="0"/>
              </a:rPr>
              <a:t>Vladimiro </a:t>
            </a:r>
            <a:r>
              <a:rPr lang="es-ES_tradnl" altLang="es-ES" sz="2800" dirty="0" err="1">
                <a:solidFill>
                  <a:schemeClr val="tx2"/>
                </a:solidFill>
                <a:latin typeface="Arial Black" panose="020B0A04020102020204" pitchFamily="34" charset="0"/>
              </a:rPr>
              <a:t>Ibañez</a:t>
            </a:r>
            <a:r>
              <a:rPr lang="es-ES_tradnl" altLang="es-ES" sz="2800" dirty="0">
                <a:solidFill>
                  <a:schemeClr val="tx2"/>
                </a:solidFill>
                <a:latin typeface="Arial Black" panose="020B0A04020102020204" pitchFamily="34" charset="0"/>
              </a:rPr>
              <a:t> Quispe, Dr. </a:t>
            </a:r>
            <a:endParaRPr lang="es-ES" altLang="es-ES" sz="2800" dirty="0">
              <a:solidFill>
                <a:schemeClr val="tx2"/>
              </a:solidFill>
              <a:latin typeface="Arial Black" panose="020B0A04020102020204" pitchFamily="34" charset="0"/>
            </a:endParaRPr>
          </a:p>
        </p:txBody>
      </p:sp>
      <p:sp>
        <p:nvSpPr>
          <p:cNvPr id="11" name="Rectangle 3">
            <a:extLst>
              <a:ext uri="{FF2B5EF4-FFF2-40B4-BE49-F238E27FC236}">
                <a16:creationId xmlns:a16="http://schemas.microsoft.com/office/drawing/2014/main" id="{944AFF6A-1C59-AA62-B1CE-DC1B6EA6545B}"/>
              </a:ext>
            </a:extLst>
          </p:cNvPr>
          <p:cNvSpPr>
            <a:spLocks noChangeArrowheads="1"/>
          </p:cNvSpPr>
          <p:nvPr/>
        </p:nvSpPr>
        <p:spPr bwMode="auto">
          <a:xfrm>
            <a:off x="82549" y="2969141"/>
            <a:ext cx="8856663" cy="1447192"/>
          </a:xfrm>
          <a:prstGeom prst="rect">
            <a:avLst/>
          </a:prstGeom>
          <a:solidFill>
            <a:srgbClr val="FFC000"/>
          </a:solidFill>
          <a:ln w="9525">
            <a:noFill/>
            <a:miter lim="800000"/>
            <a:headEnd/>
            <a:tailEnd/>
          </a:ln>
          <a:effectLst>
            <a:glow rad="101600">
              <a:schemeClr val="accent1">
                <a:satMod val="175000"/>
                <a:alpha val="40000"/>
              </a:schemeClr>
            </a:glow>
            <a:outerShdw dist="81320" dir="2319588" algn="ctr" rotWithShape="0">
              <a:srgbClr val="3333FF"/>
            </a:outerShdw>
          </a:effectLst>
          <a:scene3d>
            <a:camera prst="obliqueBottomRight"/>
            <a:lightRig rig="glow" dir="t"/>
          </a:scene3d>
          <a:sp3d>
            <a:bevelT w="139700" prst="cross"/>
            <a:bevelB w="114300" prst="artDeco"/>
          </a:sp3d>
        </p:spPr>
        <p:txBody>
          <a:bodyPr wrap="square" lIns="92075" tIns="46038" rIns="92075" bIns="46038">
            <a:spAutoFit/>
          </a:bodyPr>
          <a:lstStyle/>
          <a:p>
            <a:pPr algn="ctr">
              <a:defRPr/>
            </a:pPr>
            <a:r>
              <a:rPr lang="es-ES" sz="4400" b="1" dirty="0">
                <a:solidFill>
                  <a:schemeClr val="tx2"/>
                </a:solidFill>
                <a:effectLst>
                  <a:outerShdw blurRad="38100" dist="38100" dir="2700000" algn="tl">
                    <a:srgbClr val="000000"/>
                  </a:outerShdw>
                </a:effectLst>
                <a:latin typeface="+mn-lt"/>
              </a:rPr>
              <a:t>METODOLOGÍA DE LA INVESTIGACIÓN</a:t>
            </a:r>
            <a:endParaRPr lang="es-ES" sz="2400" b="1" dirty="0">
              <a:solidFill>
                <a:schemeClr val="tx2"/>
              </a:solidFill>
              <a:effectLst>
                <a:outerShdw blurRad="38100" dist="38100" dir="2700000" algn="tl">
                  <a:srgbClr val="000000"/>
                </a:outerShdw>
              </a:effectLst>
              <a:latin typeface="+mn-lt"/>
            </a:endParaRPr>
          </a:p>
        </p:txBody>
      </p:sp>
      <p:sp>
        <p:nvSpPr>
          <p:cNvPr id="12" name="Rectángulo 11">
            <a:extLst>
              <a:ext uri="{FF2B5EF4-FFF2-40B4-BE49-F238E27FC236}">
                <a16:creationId xmlns:a16="http://schemas.microsoft.com/office/drawing/2014/main" id="{6D69376A-1B08-0803-9F36-6A57357C3DEA}"/>
              </a:ext>
            </a:extLst>
          </p:cNvPr>
          <p:cNvSpPr/>
          <p:nvPr/>
        </p:nvSpPr>
        <p:spPr>
          <a:xfrm>
            <a:off x="1400040" y="251895"/>
            <a:ext cx="6034006" cy="1231106"/>
          </a:xfrm>
          <a:prstGeom prst="rect">
            <a:avLst/>
          </a:prstGeom>
          <a:noFill/>
        </p:spPr>
        <p:txBody>
          <a:bodyPr wrap="square" lIns="36000" tIns="0" rIns="91440" bIns="0">
            <a:spAutoFit/>
          </a:bodyPr>
          <a:lstStyle/>
          <a:p>
            <a:pPr algn="ctr"/>
            <a:r>
              <a:rPr lang="es-PE" sz="4000" b="1" kern="10" dirty="0">
                <a:ln w="12700">
                  <a:solidFill>
                    <a:srgbClr val="3333CC"/>
                  </a:solidFill>
                  <a:round/>
                  <a:headEnd/>
                  <a:tailEnd/>
                </a:ln>
                <a:solidFill>
                  <a:srgbClr val="0000FF"/>
                </a:solidFill>
                <a:effectLst>
                  <a:outerShdw dist="45791" dir="2021404" algn="ctr" rotWithShape="0">
                    <a:srgbClr val="9999FF"/>
                  </a:outerShdw>
                </a:effectLst>
              </a:rPr>
              <a:t>UNIVERSIDAD NACIONAL </a:t>
            </a:r>
          </a:p>
          <a:p>
            <a:pPr algn="ctr"/>
            <a:r>
              <a:rPr lang="es-PE" sz="4000" b="1" kern="10" dirty="0">
                <a:ln w="12700">
                  <a:solidFill>
                    <a:srgbClr val="3333CC"/>
                  </a:solidFill>
                  <a:round/>
                  <a:headEnd/>
                  <a:tailEnd/>
                </a:ln>
                <a:solidFill>
                  <a:srgbClr val="0000FF"/>
                </a:solidFill>
                <a:effectLst>
                  <a:outerShdw dist="45791" dir="2021404" algn="ctr" rotWithShape="0">
                    <a:srgbClr val="9999FF"/>
                  </a:outerShdw>
                </a:effectLst>
              </a:rPr>
              <a:t>DEL ALTIPLANO</a:t>
            </a:r>
          </a:p>
        </p:txBody>
      </p:sp>
      <p:pic>
        <p:nvPicPr>
          <p:cNvPr id="13" name="Imagen 12">
            <a:extLst>
              <a:ext uri="{FF2B5EF4-FFF2-40B4-BE49-F238E27FC236}">
                <a16:creationId xmlns:a16="http://schemas.microsoft.com/office/drawing/2014/main" id="{E143103A-0A46-5EFD-CAD2-8BCEC11B4EE2}"/>
              </a:ext>
            </a:extLst>
          </p:cNvPr>
          <p:cNvPicPr>
            <a:picLocks noChangeAspect="1"/>
          </p:cNvPicPr>
          <p:nvPr/>
        </p:nvPicPr>
        <p:blipFill>
          <a:blip r:embed="rId6"/>
          <a:stretch>
            <a:fillRect/>
          </a:stretch>
        </p:blipFill>
        <p:spPr>
          <a:xfrm>
            <a:off x="7569892" y="116632"/>
            <a:ext cx="1466604" cy="1524687"/>
          </a:xfrm>
          <a:prstGeom prst="rect">
            <a:avLst/>
          </a:prstGeom>
        </p:spPr>
      </p:pic>
    </p:spTree>
    <p:extLst>
      <p:ext uri="{BB962C8B-B14F-4D97-AF65-F5344CB8AC3E}">
        <p14:creationId xmlns:p14="http://schemas.microsoft.com/office/powerpoint/2010/main" val="4170078471"/>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0" y="0"/>
            <a:ext cx="9144000" cy="6857999"/>
          </a:xfrm>
          <a:prstGeom prst="rect">
            <a:avLst/>
          </a:prstGeom>
        </p:spPr>
      </p:pic>
    </p:spTree>
    <p:extLst>
      <p:ext uri="{BB962C8B-B14F-4D97-AF65-F5344CB8AC3E}">
        <p14:creationId xmlns:p14="http://schemas.microsoft.com/office/powerpoint/2010/main" val="2192911600"/>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107950" y="188913"/>
            <a:ext cx="8856663" cy="1223962"/>
          </a:xfrm>
          <a:prstGeom prst="rect">
            <a:avLst/>
          </a:prstGeom>
          <a:solidFill>
            <a:srgbClr val="0099FF"/>
          </a:solidFill>
          <a:ln w="9525">
            <a:noFill/>
            <a:miter lim="800000"/>
            <a:headEnd/>
            <a:tailEnd/>
          </a:ln>
        </p:spPr>
        <p:txBody>
          <a:bodyPr anchor="b"/>
          <a:lstStyle/>
          <a:p>
            <a:pPr algn="ctr" eaLnBrk="1" hangingPunct="1">
              <a:defRPr/>
            </a:pPr>
            <a:r>
              <a:rPr lang="es-ES_tradnl" sz="3600" b="1" dirty="0">
                <a:effectLst>
                  <a:outerShdw blurRad="38100" dist="38100" dir="2700000" algn="tl">
                    <a:srgbClr val="000000"/>
                  </a:outerShdw>
                </a:effectLst>
                <a:latin typeface="Tahoma" pitchFamily="34" charset="0"/>
              </a:rPr>
              <a:t>PROBLEMA OBJETO DE INVESTIGACIÓN</a:t>
            </a:r>
          </a:p>
        </p:txBody>
      </p:sp>
      <p:sp>
        <p:nvSpPr>
          <p:cNvPr id="5" name="Rectangle 3"/>
          <p:cNvSpPr txBox="1">
            <a:spLocks noChangeArrowheads="1"/>
          </p:cNvSpPr>
          <p:nvPr/>
        </p:nvSpPr>
        <p:spPr bwMode="auto">
          <a:xfrm>
            <a:off x="107950" y="1629494"/>
            <a:ext cx="8857357" cy="4391794"/>
          </a:xfrm>
          <a:prstGeom prst="rect">
            <a:avLst/>
          </a:prstGeom>
          <a:ln w="28575">
            <a:solidFill>
              <a:srgbClr val="FF0000"/>
            </a:solidFill>
            <a:miter lim="800000"/>
            <a:headEnd/>
            <a:tailEnd/>
          </a:ln>
          <a:effectLst>
            <a:innerShdw blurRad="63500" dist="50800" dir="18900000">
              <a:prstClr val="black">
                <a:alpha val="50000"/>
              </a:prstClr>
            </a:innerShdw>
          </a:effectLst>
        </p:spPr>
        <p:style>
          <a:lnRef idx="0">
            <a:scrgbClr r="0" g="0" b="0"/>
          </a:lnRef>
          <a:fillRef idx="1001">
            <a:schemeClr val="lt2"/>
          </a:fillRef>
          <a:effectRef idx="0">
            <a:scrgbClr r="0" g="0" b="0"/>
          </a:effectRef>
          <a:fontRef idx="major"/>
        </p:style>
        <p:txBody>
          <a:bodyPr/>
          <a:lstStyle>
            <a:lvl1pPr marL="0" indent="0" algn="ctr" rtl="0" eaLnBrk="0" fontAlgn="base" hangingPunct="0">
              <a:spcBef>
                <a:spcPct val="20000"/>
              </a:spcBef>
              <a:spcAft>
                <a:spcPct val="0"/>
              </a:spcAft>
              <a:buClr>
                <a:schemeClr val="hlink"/>
              </a:buClr>
              <a:buSzPct val="65000"/>
              <a:buFont typeface="Wingdings" pitchFamily="2" charset="2"/>
              <a:buNone/>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65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SzPct val="65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fo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9pPr>
          </a:lstStyle>
          <a:p>
            <a:pPr algn="just">
              <a:defRPr/>
            </a:pPr>
            <a:r>
              <a:rPr lang="es-ES" sz="4000" b="1" dirty="0">
                <a:solidFill>
                  <a:srgbClr val="9900CC"/>
                </a:solidFill>
                <a:effectLst/>
                <a:latin typeface="Arial" pitchFamily="34" charset="0"/>
                <a:cs typeface="Arial" pitchFamily="34" charset="0"/>
              </a:rPr>
              <a:t>Un problema de investigación es una pregunta o interrogante sobre algo que no se sabe o que se desconoce, y cuya solución es la respuesta o el nuevo conocimiento obtenido mediante el proceso investigativo.</a:t>
            </a:r>
            <a:endParaRPr lang="es-ES_tradnl" altLang="es-ES" sz="4000" b="1" dirty="0">
              <a:solidFill>
                <a:srgbClr val="9900CC"/>
              </a:solidFill>
              <a:effectLst/>
              <a:latin typeface="Arial" pitchFamily="34" charset="0"/>
              <a:cs typeface="Arial" pitchFamily="34" charset="0"/>
            </a:endParaRPr>
          </a:p>
        </p:txBody>
      </p:sp>
    </p:spTree>
    <p:extLst>
      <p:ext uri="{BB962C8B-B14F-4D97-AF65-F5344CB8AC3E}">
        <p14:creationId xmlns:p14="http://schemas.microsoft.com/office/powerpoint/2010/main" val="1655531858"/>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107950" y="188913"/>
            <a:ext cx="8856663" cy="719807"/>
          </a:xfrm>
          <a:prstGeom prst="rect">
            <a:avLst/>
          </a:prstGeom>
          <a:solidFill>
            <a:srgbClr val="0099FF"/>
          </a:solidFill>
          <a:ln w="9525">
            <a:noFill/>
            <a:miter lim="800000"/>
            <a:headEnd/>
            <a:tailEnd/>
          </a:ln>
        </p:spPr>
        <p:txBody>
          <a:bodyPr anchor="b"/>
          <a:lstStyle/>
          <a:p>
            <a:pPr algn="ctr" eaLnBrk="1" hangingPunct="1">
              <a:defRPr/>
            </a:pPr>
            <a:r>
              <a:rPr lang="es-ES_tradnl" sz="3600" b="1" dirty="0">
                <a:effectLst>
                  <a:outerShdw blurRad="38100" dist="38100" dir="2700000" algn="tl">
                    <a:srgbClr val="000000"/>
                  </a:outerShdw>
                </a:effectLst>
                <a:latin typeface="Tahoma" pitchFamily="34" charset="0"/>
              </a:rPr>
              <a:t>EJEMPLOS DE PROBLEMAS</a:t>
            </a:r>
          </a:p>
        </p:txBody>
      </p:sp>
      <p:graphicFrame>
        <p:nvGraphicFramePr>
          <p:cNvPr id="2" name="Tabla 1"/>
          <p:cNvGraphicFramePr>
            <a:graphicFrameLocks noGrp="1"/>
          </p:cNvGraphicFramePr>
          <p:nvPr>
            <p:extLst>
              <p:ext uri="{D42A27DB-BD31-4B8C-83A1-F6EECF244321}">
                <p14:modId xmlns:p14="http://schemas.microsoft.com/office/powerpoint/2010/main" val="1055733093"/>
              </p:ext>
            </p:extLst>
          </p:nvPr>
        </p:nvGraphicFramePr>
        <p:xfrm>
          <a:off x="107948" y="980728"/>
          <a:ext cx="8856664" cy="5181600"/>
        </p:xfrm>
        <a:graphic>
          <a:graphicData uri="http://schemas.openxmlformats.org/drawingml/2006/table">
            <a:tbl>
              <a:tblPr firstRow="1" bandRow="1">
                <a:tableStyleId>{5C22544A-7EE6-4342-B048-85BDC9FD1C3A}</a:tableStyleId>
              </a:tblPr>
              <a:tblGrid>
                <a:gridCol w="4428332">
                  <a:extLst>
                    <a:ext uri="{9D8B030D-6E8A-4147-A177-3AD203B41FA5}">
                      <a16:colId xmlns:a16="http://schemas.microsoft.com/office/drawing/2014/main" val="20000"/>
                    </a:ext>
                  </a:extLst>
                </a:gridCol>
                <a:gridCol w="4428332">
                  <a:extLst>
                    <a:ext uri="{9D8B030D-6E8A-4147-A177-3AD203B41FA5}">
                      <a16:colId xmlns:a16="http://schemas.microsoft.com/office/drawing/2014/main" val="20001"/>
                    </a:ext>
                  </a:extLst>
                </a:gridCol>
              </a:tblGrid>
              <a:tr h="370840">
                <a:tc>
                  <a:txBody>
                    <a:bodyPr/>
                    <a:lstStyle/>
                    <a:p>
                      <a:pPr algn="ctr"/>
                      <a:r>
                        <a:rPr lang="es-PE" sz="2400" dirty="0">
                          <a:solidFill>
                            <a:schemeClr val="tx1"/>
                          </a:solidFill>
                        </a:rPr>
                        <a:t>PROBLEMAS PRÁCTICOS</a:t>
                      </a:r>
                    </a:p>
                  </a:txBody>
                  <a:tcPr/>
                </a:tc>
                <a:tc>
                  <a:txBody>
                    <a:bodyPr/>
                    <a:lstStyle/>
                    <a:p>
                      <a:pPr algn="ctr"/>
                      <a:r>
                        <a:rPr lang="es-PE" sz="2000" dirty="0">
                          <a:solidFill>
                            <a:schemeClr val="tx1"/>
                          </a:solidFill>
                        </a:rPr>
                        <a:t>PROBLEMAS DE INVESTIGACIÓN</a:t>
                      </a:r>
                    </a:p>
                  </a:txBody>
                  <a:tcPr/>
                </a:tc>
                <a:extLst>
                  <a:ext uri="{0D108BD9-81ED-4DB2-BD59-A6C34878D82A}">
                    <a16:rowId xmlns:a16="http://schemas.microsoft.com/office/drawing/2014/main" val="10000"/>
                  </a:ext>
                </a:extLst>
              </a:tr>
              <a:tr h="370840">
                <a:tc>
                  <a:txBody>
                    <a:bodyPr/>
                    <a:lstStyle/>
                    <a:p>
                      <a:r>
                        <a:rPr lang="es-PE" sz="2000" b="1" dirty="0"/>
                        <a:t>El desempleo</a:t>
                      </a:r>
                    </a:p>
                  </a:txBody>
                  <a:tcPr/>
                </a:tc>
                <a:tc>
                  <a:txBody>
                    <a:bodyPr/>
                    <a:lstStyle/>
                    <a:p>
                      <a:pPr algn="just"/>
                      <a:r>
                        <a:rPr lang="es-PE" sz="2000" b="1" dirty="0"/>
                        <a:t>¿Cuál</a:t>
                      </a:r>
                      <a:r>
                        <a:rPr lang="es-PE" sz="2000" b="1" baseline="0" dirty="0"/>
                        <a:t> fue la tasa de desempleo durante el primer semestre del 2016?</a:t>
                      </a:r>
                      <a:endParaRPr lang="es-PE" sz="2000" b="1" dirty="0"/>
                    </a:p>
                  </a:txBody>
                  <a:tcPr/>
                </a:tc>
                <a:extLst>
                  <a:ext uri="{0D108BD9-81ED-4DB2-BD59-A6C34878D82A}">
                    <a16:rowId xmlns:a16="http://schemas.microsoft.com/office/drawing/2014/main" val="10001"/>
                  </a:ext>
                </a:extLst>
              </a:tr>
              <a:tr h="370840">
                <a:tc>
                  <a:txBody>
                    <a:bodyPr/>
                    <a:lstStyle/>
                    <a:p>
                      <a:r>
                        <a:rPr lang="es-PE" sz="2000" b="1" dirty="0"/>
                        <a:t>La delincuencia</a:t>
                      </a:r>
                    </a:p>
                  </a:txBody>
                  <a:tcPr/>
                </a:tc>
                <a:tc>
                  <a:txBody>
                    <a:bodyPr/>
                    <a:lstStyle/>
                    <a:p>
                      <a:pPr algn="just"/>
                      <a:r>
                        <a:rPr lang="es-PE" sz="2000" b="1" dirty="0"/>
                        <a:t>¿Cuáles</a:t>
                      </a:r>
                      <a:r>
                        <a:rPr lang="es-PE" sz="2000" b="1" baseline="0" dirty="0"/>
                        <a:t> son las causas que originan la delincuencia?</a:t>
                      </a:r>
                      <a:endParaRPr lang="es-PE" sz="2000" b="1" dirty="0"/>
                    </a:p>
                  </a:txBody>
                  <a:tcPr/>
                </a:tc>
                <a:extLst>
                  <a:ext uri="{0D108BD9-81ED-4DB2-BD59-A6C34878D82A}">
                    <a16:rowId xmlns:a16="http://schemas.microsoft.com/office/drawing/2014/main" val="10002"/>
                  </a:ext>
                </a:extLst>
              </a:tr>
              <a:tr h="370840">
                <a:tc>
                  <a:txBody>
                    <a:bodyPr/>
                    <a:lstStyle/>
                    <a:p>
                      <a:r>
                        <a:rPr lang="es-PE" sz="2000" b="1" dirty="0"/>
                        <a:t>Existencia de un mercado negro de divisas</a:t>
                      </a:r>
                    </a:p>
                  </a:txBody>
                  <a:tcPr/>
                </a:tc>
                <a:tc>
                  <a:txBody>
                    <a:bodyPr/>
                    <a:lstStyle/>
                    <a:p>
                      <a:pPr algn="just"/>
                      <a:r>
                        <a:rPr lang="es-PE" sz="2000" b="1" dirty="0"/>
                        <a:t>¿Qué consecuencias tendrá para la economía la existencia de un mercado negro de divisas?</a:t>
                      </a:r>
                    </a:p>
                  </a:txBody>
                  <a:tcPr/>
                </a:tc>
                <a:extLst>
                  <a:ext uri="{0D108BD9-81ED-4DB2-BD59-A6C34878D82A}">
                    <a16:rowId xmlns:a16="http://schemas.microsoft.com/office/drawing/2014/main" val="10003"/>
                  </a:ext>
                </a:extLst>
              </a:tr>
              <a:tr h="370840">
                <a:tc>
                  <a:txBody>
                    <a:bodyPr/>
                    <a:lstStyle/>
                    <a:p>
                      <a:r>
                        <a:rPr lang="es-PE" sz="2000" b="1" dirty="0"/>
                        <a:t>La empresa “A” muestra pérdidas continuamente.</a:t>
                      </a:r>
                    </a:p>
                  </a:txBody>
                  <a:tcPr/>
                </a:tc>
                <a:tc>
                  <a:txBody>
                    <a:bodyPr/>
                    <a:lstStyle/>
                    <a:p>
                      <a:pPr algn="just"/>
                      <a:r>
                        <a:rPr lang="es-PE" sz="2000" b="1" dirty="0"/>
                        <a:t>¿Cuáles</a:t>
                      </a:r>
                      <a:r>
                        <a:rPr lang="es-PE" sz="2000" b="1" baseline="0" dirty="0"/>
                        <a:t> son las causas que ocasionan las pérdidas en la empresa A?</a:t>
                      </a:r>
                      <a:endParaRPr lang="es-PE" sz="2000" b="1" dirty="0"/>
                    </a:p>
                  </a:txBody>
                  <a:tcPr/>
                </a:tc>
                <a:extLst>
                  <a:ext uri="{0D108BD9-81ED-4DB2-BD59-A6C34878D82A}">
                    <a16:rowId xmlns:a16="http://schemas.microsoft.com/office/drawing/2014/main" val="10004"/>
                  </a:ext>
                </a:extLst>
              </a:tr>
              <a:tr h="370840">
                <a:tc>
                  <a:txBody>
                    <a:bodyPr/>
                    <a:lstStyle/>
                    <a:p>
                      <a:r>
                        <a:rPr lang="es-PE" sz="2000" b="1" dirty="0"/>
                        <a:t>Un equipo de computación presenta fallas en su funcionamiento.</a:t>
                      </a:r>
                    </a:p>
                  </a:txBody>
                  <a:tcPr/>
                </a:tc>
                <a:tc>
                  <a:txBody>
                    <a:bodyPr/>
                    <a:lstStyle/>
                    <a:p>
                      <a:pPr algn="just"/>
                      <a:r>
                        <a:rPr lang="es-PE" sz="2000" b="1" dirty="0"/>
                        <a:t>Determinación de las causas que producen las fallas en el funcionamiento del equipo</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834994842"/>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4" name="Rectangle 4"/>
          <p:cNvSpPr>
            <a:spLocks noChangeArrowheads="1"/>
          </p:cNvSpPr>
          <p:nvPr/>
        </p:nvSpPr>
        <p:spPr bwMode="auto">
          <a:xfrm>
            <a:off x="179388" y="117475"/>
            <a:ext cx="8713787" cy="503238"/>
          </a:xfrm>
          <a:prstGeom prst="rect">
            <a:avLst/>
          </a:prstGeom>
          <a:solidFill>
            <a:srgbClr val="0099FF"/>
          </a:solidFill>
          <a:ln w="9525">
            <a:noFill/>
            <a:miter lim="800000"/>
            <a:headEnd/>
            <a:tailEnd/>
          </a:ln>
        </p:spPr>
        <p:txBody>
          <a:bodyPr anchor="b"/>
          <a:lstStyle/>
          <a:p>
            <a:pPr algn="ctr" eaLnBrk="1" hangingPunct="1">
              <a:defRPr/>
            </a:pPr>
            <a:r>
              <a:rPr lang="es-ES_tradnl" sz="2400" b="1" dirty="0">
                <a:effectLst>
                  <a:outerShdw blurRad="38100" dist="38100" dir="2700000" algn="tl">
                    <a:srgbClr val="000000"/>
                  </a:outerShdw>
                </a:effectLst>
                <a:latin typeface="Tahoma" pitchFamily="34" charset="0"/>
              </a:rPr>
              <a:t>INTERÉS POR EL TEMA QUE VA A INVESTIGARSE</a:t>
            </a:r>
          </a:p>
        </p:txBody>
      </p:sp>
      <p:pic>
        <p:nvPicPr>
          <p:cNvPr id="1331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765175"/>
            <a:ext cx="8713787" cy="597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4" name="Rectangle 4"/>
          <p:cNvSpPr>
            <a:spLocks noChangeArrowheads="1"/>
          </p:cNvSpPr>
          <p:nvPr/>
        </p:nvSpPr>
        <p:spPr bwMode="auto">
          <a:xfrm>
            <a:off x="319088" y="188913"/>
            <a:ext cx="8748712" cy="647799"/>
          </a:xfrm>
          <a:prstGeom prst="rect">
            <a:avLst/>
          </a:prstGeom>
          <a:solidFill>
            <a:srgbClr val="0099FF"/>
          </a:solidFill>
          <a:ln w="9525">
            <a:noFill/>
            <a:miter lim="800000"/>
            <a:headEnd/>
            <a:tailEnd/>
          </a:ln>
        </p:spPr>
        <p:txBody>
          <a:bodyPr anchor="b"/>
          <a:lstStyle/>
          <a:p>
            <a:pPr algn="ctr" eaLnBrk="1" hangingPunct="1">
              <a:defRPr/>
            </a:pPr>
            <a:r>
              <a:rPr lang="es-ES_tradnl" sz="3200" b="1" dirty="0">
                <a:effectLst>
                  <a:outerShdw blurRad="38100" dist="38100" dir="2700000" algn="tl">
                    <a:srgbClr val="000000"/>
                  </a:outerShdw>
                </a:effectLst>
                <a:latin typeface="Tahoma" pitchFamily="34" charset="0"/>
              </a:rPr>
              <a:t>ELEMENTOS DE UN PROBLEMA (TÍTULO)</a:t>
            </a:r>
          </a:p>
        </p:txBody>
      </p:sp>
      <p:pic>
        <p:nvPicPr>
          <p:cNvPr id="174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980728"/>
            <a:ext cx="8743950"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12" name="Rectangle 3"/>
          <p:cNvSpPr txBox="1">
            <a:spLocks noChangeArrowheads="1"/>
          </p:cNvSpPr>
          <p:nvPr/>
        </p:nvSpPr>
        <p:spPr bwMode="auto">
          <a:xfrm>
            <a:off x="315665" y="2414439"/>
            <a:ext cx="8713788" cy="4032448"/>
          </a:xfrm>
          <a:prstGeom prst="rect">
            <a:avLst/>
          </a:prstGeom>
          <a:solidFill>
            <a:schemeClr val="tx1"/>
          </a:solidFill>
          <a:ln w="19050">
            <a:solidFill>
              <a:srgbClr val="FF0000"/>
            </a:solidFill>
            <a:miter lim="800000"/>
            <a:headEnd/>
            <a:tailEnd/>
          </a:ln>
        </p:spPr>
        <p:txBody>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a:buFont typeface="Wingdings" panose="05000000000000000000" pitchFamily="2" charset="2"/>
              <a:buNone/>
            </a:pPr>
            <a:r>
              <a:rPr lang="es-ES" altLang="es-ES" sz="2400" b="1" dirty="0">
                <a:solidFill>
                  <a:srgbClr val="FF0000"/>
                </a:solidFill>
                <a:cs typeface="Times New Roman" panose="02020603050405020304" pitchFamily="18" charset="0"/>
              </a:rPr>
              <a:t>LA ESPECIFICIDAD.- </a:t>
            </a:r>
            <a:r>
              <a:rPr lang="es-ES" altLang="es-PE" sz="2400" b="1" dirty="0">
                <a:solidFill>
                  <a:srgbClr val="0000FF"/>
                </a:solidFill>
                <a:latin typeface="Arial" panose="020B0604020202020204" pitchFamily="34" charset="0"/>
                <a:cs typeface="Arial" panose="020B0604020202020204" pitchFamily="34" charset="0"/>
              </a:rPr>
              <a:t>Es el aspecto o los aspectos concretos que se quiere investigar acerca del </a:t>
            </a:r>
            <a:r>
              <a:rPr lang="es-ES" altLang="es-PE" sz="2400" b="1" dirty="0">
                <a:solidFill>
                  <a:srgbClr val="FF6600"/>
                </a:solidFill>
                <a:latin typeface="Arial" panose="020B0604020202020204" pitchFamily="34" charset="0"/>
                <a:cs typeface="Arial" panose="020B0604020202020204" pitchFamily="34" charset="0"/>
              </a:rPr>
              <a:t>hecho o situación problemática</a:t>
            </a:r>
            <a:r>
              <a:rPr lang="es-ES" altLang="es-PE" sz="2400" b="1" dirty="0">
                <a:solidFill>
                  <a:srgbClr val="0000FF"/>
                </a:solidFill>
                <a:latin typeface="Arial" panose="020B0604020202020204" pitchFamily="34" charset="0"/>
                <a:cs typeface="Arial" panose="020B0604020202020204" pitchFamily="34" charset="0"/>
              </a:rPr>
              <a:t>. </a:t>
            </a:r>
          </a:p>
          <a:p>
            <a:pPr algn="just">
              <a:buFont typeface="Wingdings" panose="05000000000000000000" pitchFamily="2" charset="2"/>
              <a:buNone/>
            </a:pPr>
            <a:r>
              <a:rPr lang="es-ES" altLang="es-PE" b="1" dirty="0">
                <a:solidFill>
                  <a:srgbClr val="FF0000"/>
                </a:solidFill>
                <a:latin typeface="Arial" panose="020B0604020202020204" pitchFamily="34" charset="0"/>
                <a:cs typeface="Arial" panose="020B0604020202020204" pitchFamily="34" charset="0"/>
              </a:rPr>
              <a:t>Ejemplos: </a:t>
            </a:r>
            <a:r>
              <a:rPr lang="es-ES" altLang="es-PE" sz="2400" b="1" dirty="0">
                <a:solidFill>
                  <a:srgbClr val="0000FF"/>
                </a:solidFill>
                <a:latin typeface="Arial" panose="020B0604020202020204" pitchFamily="34" charset="0"/>
                <a:cs typeface="Arial" panose="020B0604020202020204" pitchFamily="34" charset="0"/>
              </a:rPr>
              <a:t>Causas, consecuencias, características, importancia, influencia, tendencia, modalidades, incidencia, prevalencia, implicancias, estructura, función, nivel, relación, evolución y otros. </a:t>
            </a:r>
          </a:p>
          <a:p>
            <a:pPr algn="just">
              <a:buNone/>
            </a:pPr>
            <a:r>
              <a:rPr lang="es-ES" altLang="es-PE" sz="2400" b="1" dirty="0">
                <a:solidFill>
                  <a:srgbClr val="FF0000"/>
                </a:solidFill>
                <a:latin typeface="Arial" panose="020B0604020202020204" pitchFamily="34" charset="0"/>
                <a:cs typeface="Arial" panose="020B0604020202020204" pitchFamily="34" charset="0"/>
              </a:rPr>
              <a:t>SITUACIÓN PROBLEMÁTICA O HECHO </a:t>
            </a:r>
            <a:r>
              <a:rPr lang="es-ES" altLang="es-PE" sz="2400" b="1" dirty="0">
                <a:solidFill>
                  <a:srgbClr val="0000FF"/>
                </a:solidFill>
                <a:latin typeface="Arial" panose="020B0604020202020204" pitchFamily="34" charset="0"/>
                <a:cs typeface="Arial" panose="020B0604020202020204" pitchFamily="34" charset="0"/>
              </a:rPr>
              <a:t>y la especificidad son los elementos centrales del problema. Estos elementos constituyen las </a:t>
            </a:r>
            <a:r>
              <a:rPr lang="es-ES" altLang="es-PE" sz="2400" b="1" i="1" dirty="0">
                <a:solidFill>
                  <a:srgbClr val="FF6600"/>
                </a:solidFill>
                <a:latin typeface="Arial" panose="020B0604020202020204" pitchFamily="34" charset="0"/>
                <a:cs typeface="Arial" panose="020B0604020202020204" pitchFamily="34" charset="0"/>
              </a:rPr>
              <a:t>variables</a:t>
            </a:r>
            <a:r>
              <a:rPr lang="es-ES" altLang="es-PE" sz="2400" b="1" dirty="0">
                <a:solidFill>
                  <a:srgbClr val="0000FF"/>
                </a:solidFill>
                <a:latin typeface="Arial" panose="020B0604020202020204" pitchFamily="34" charset="0"/>
                <a:cs typeface="Arial" panose="020B0604020202020204" pitchFamily="34" charset="0"/>
              </a:rPr>
              <a:t>. </a:t>
            </a:r>
            <a:endParaRPr lang="es-ES_tradnl" altLang="es-ES" sz="2400" b="1" dirty="0">
              <a:solidFill>
                <a:srgbClr val="0000FF"/>
              </a:solidFill>
              <a:latin typeface="Arial" panose="020B0604020202020204" pitchFamily="34" charset="0"/>
              <a:cs typeface="Arial" panose="020B0604020202020204" pitchFamily="34" charset="0"/>
            </a:endParaRP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4" name="Rectangle 4"/>
          <p:cNvSpPr>
            <a:spLocks noChangeArrowheads="1"/>
          </p:cNvSpPr>
          <p:nvPr/>
        </p:nvSpPr>
        <p:spPr bwMode="auto">
          <a:xfrm>
            <a:off x="334963" y="188913"/>
            <a:ext cx="8713787" cy="863823"/>
          </a:xfrm>
          <a:prstGeom prst="rect">
            <a:avLst/>
          </a:prstGeom>
          <a:solidFill>
            <a:srgbClr val="0099FF"/>
          </a:solidFill>
          <a:ln w="9525">
            <a:noFill/>
            <a:miter lim="800000"/>
            <a:headEnd/>
            <a:tailEnd/>
          </a:ln>
        </p:spPr>
        <p:txBody>
          <a:bodyPr anchor="b"/>
          <a:lstStyle/>
          <a:p>
            <a:pPr algn="ctr" eaLnBrk="1" hangingPunct="1">
              <a:defRPr/>
            </a:pPr>
            <a:r>
              <a:rPr lang="es-ES_tradnl" sz="3200" b="1" dirty="0">
                <a:effectLst>
                  <a:outerShdw blurRad="38100" dist="38100" dir="2700000" algn="tl">
                    <a:srgbClr val="000000"/>
                  </a:outerShdw>
                </a:effectLst>
                <a:latin typeface="Tahoma" pitchFamily="34" charset="0"/>
              </a:rPr>
              <a:t>ELEMENTOS DE UN PROBLEMA (TÍTULO)</a:t>
            </a:r>
          </a:p>
        </p:txBody>
      </p:sp>
      <p:sp>
        <p:nvSpPr>
          <p:cNvPr id="5" name="Rectangle 3"/>
          <p:cNvSpPr txBox="1">
            <a:spLocks noChangeArrowheads="1"/>
          </p:cNvSpPr>
          <p:nvPr/>
        </p:nvSpPr>
        <p:spPr bwMode="auto">
          <a:xfrm>
            <a:off x="334963" y="1340768"/>
            <a:ext cx="8713787" cy="4895850"/>
          </a:xfrm>
          <a:prstGeom prst="rect">
            <a:avLst/>
          </a:prstGeom>
          <a:solidFill>
            <a:schemeClr val="tx1"/>
          </a:solidFill>
          <a:ln w="28575">
            <a:solidFill>
              <a:srgbClr val="FF0000"/>
            </a:solidFill>
            <a:miter lim="800000"/>
            <a:headEnd/>
            <a:tailEnd/>
          </a:ln>
          <a:effectLst/>
        </p:spPr>
        <p:txBody>
          <a:bodyPr/>
          <a:lstStyle>
            <a:lvl1pPr marL="0" indent="0" algn="ctr" rtl="0" eaLnBrk="0" fontAlgn="base" hangingPunct="0">
              <a:spcBef>
                <a:spcPct val="20000"/>
              </a:spcBef>
              <a:spcAft>
                <a:spcPct val="0"/>
              </a:spcAft>
              <a:buClr>
                <a:schemeClr val="hlink"/>
              </a:buClr>
              <a:buSzPct val="65000"/>
              <a:buFont typeface="Wingdings" pitchFamily="2" charset="2"/>
              <a:buNone/>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65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SzPct val="65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fo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9pPr>
          </a:lstStyle>
          <a:p>
            <a:pPr algn="just">
              <a:defRPr/>
            </a:pPr>
            <a:r>
              <a:rPr lang="es-ES" altLang="es-ES" sz="2400" b="1" dirty="0">
                <a:solidFill>
                  <a:srgbClr val="FF0000"/>
                </a:solidFill>
                <a:effectLst/>
                <a:cs typeface="Times New Roman" pitchFamily="18" charset="0"/>
              </a:rPr>
              <a:t>UNIDAD DE OBSERVACIÓN.- </a:t>
            </a:r>
            <a:r>
              <a:rPr lang="es-ES" sz="2400" b="1" dirty="0">
                <a:solidFill>
                  <a:srgbClr val="0000FF"/>
                </a:solidFill>
                <a:effectLst/>
                <a:latin typeface="Arial" pitchFamily="34" charset="0"/>
                <a:cs typeface="Arial" pitchFamily="34" charset="0"/>
              </a:rPr>
              <a:t>Son los hechos o situaciones problemáticas y constituyen la </a:t>
            </a:r>
            <a:r>
              <a:rPr lang="es-ES" sz="2400" b="1" i="1" dirty="0">
                <a:solidFill>
                  <a:srgbClr val="7030A0"/>
                </a:solidFill>
                <a:effectLst/>
                <a:latin typeface="Arial" pitchFamily="34" charset="0"/>
                <a:cs typeface="Arial" pitchFamily="34" charset="0"/>
              </a:rPr>
              <a:t>población o muestra </a:t>
            </a:r>
            <a:r>
              <a:rPr lang="es-ES" sz="2400" b="1" dirty="0">
                <a:solidFill>
                  <a:srgbClr val="0000FF"/>
                </a:solidFill>
                <a:effectLst/>
                <a:latin typeface="Arial" pitchFamily="34" charset="0"/>
                <a:cs typeface="Arial" pitchFamily="34" charset="0"/>
              </a:rPr>
              <a:t>a la que se refiere la investigación. Son: Personas, grupos sociales, seres, especies animales, acontecimientos, instituciones, objetos, procesos. </a:t>
            </a:r>
            <a:endParaRPr lang="es-ES" sz="2400" dirty="0"/>
          </a:p>
          <a:p>
            <a:pPr algn="just">
              <a:defRPr/>
            </a:pPr>
            <a:r>
              <a:rPr lang="es-ES" sz="2800" b="1" dirty="0">
                <a:solidFill>
                  <a:srgbClr val="FF0000"/>
                </a:solidFill>
                <a:effectLst/>
                <a:latin typeface="Arial" pitchFamily="34" charset="0"/>
                <a:cs typeface="Arial" pitchFamily="34" charset="0"/>
              </a:rPr>
              <a:t>ESPACIO.-</a:t>
            </a:r>
            <a:r>
              <a:rPr lang="es-ES" sz="2800" b="1" dirty="0">
                <a:solidFill>
                  <a:srgbClr val="0000FF"/>
                </a:solidFill>
                <a:effectLst/>
                <a:latin typeface="Arial" pitchFamily="34" charset="0"/>
                <a:cs typeface="Arial" pitchFamily="34" charset="0"/>
              </a:rPr>
              <a:t> </a:t>
            </a:r>
            <a:r>
              <a:rPr lang="es-ES" sz="2400" b="1" dirty="0">
                <a:solidFill>
                  <a:srgbClr val="0000FF"/>
                </a:solidFill>
                <a:effectLst/>
                <a:latin typeface="Arial" pitchFamily="34" charset="0"/>
                <a:cs typeface="Arial" pitchFamily="34" charset="0"/>
              </a:rPr>
              <a:t>Referido al lugar en el que ocurre el hecho o situación problemática. Puede ser geográfico o administrativo. </a:t>
            </a:r>
            <a:r>
              <a:rPr lang="es-ES" sz="2400" b="1" dirty="0">
                <a:solidFill>
                  <a:srgbClr val="7030A0"/>
                </a:solidFill>
                <a:effectLst/>
                <a:latin typeface="Arial" pitchFamily="34" charset="0"/>
                <a:cs typeface="Arial" pitchFamily="34" charset="0"/>
              </a:rPr>
              <a:t>¿Dónde?; </a:t>
            </a:r>
            <a:r>
              <a:rPr lang="es-ES" sz="2400" b="1" dirty="0">
                <a:solidFill>
                  <a:srgbClr val="0000FF"/>
                </a:solidFill>
                <a:effectLst/>
                <a:latin typeface="Arial" pitchFamily="34" charset="0"/>
                <a:cs typeface="Arial" pitchFamily="34" charset="0"/>
              </a:rPr>
              <a:t>Perú, Ciudad de Puno, Zona Franca, Aceros Arequipa, CIP-UNA-Puno.</a:t>
            </a:r>
            <a:endParaRPr lang="es-ES" sz="2400" dirty="0"/>
          </a:p>
          <a:p>
            <a:pPr algn="just">
              <a:defRPr/>
            </a:pPr>
            <a:r>
              <a:rPr lang="es-ES" sz="2800" b="1" dirty="0">
                <a:solidFill>
                  <a:srgbClr val="FF0000"/>
                </a:solidFill>
                <a:effectLst/>
                <a:latin typeface="Arial" pitchFamily="34" charset="0"/>
                <a:cs typeface="Arial" pitchFamily="34" charset="0"/>
              </a:rPr>
              <a:t>TIEMPO.-</a:t>
            </a:r>
            <a:r>
              <a:rPr lang="es-ES" sz="2800" b="1" dirty="0">
                <a:solidFill>
                  <a:srgbClr val="0000FF"/>
                </a:solidFill>
                <a:effectLst/>
                <a:latin typeface="Arial" pitchFamily="34" charset="0"/>
                <a:cs typeface="Arial" pitchFamily="34" charset="0"/>
              </a:rPr>
              <a:t> </a:t>
            </a:r>
            <a:r>
              <a:rPr lang="es-ES" sz="2400" b="1" dirty="0">
                <a:solidFill>
                  <a:srgbClr val="0000FF"/>
                </a:solidFill>
                <a:effectLst/>
                <a:latin typeface="Arial" pitchFamily="34" charset="0"/>
                <a:cs typeface="Arial" pitchFamily="34" charset="0"/>
              </a:rPr>
              <a:t>Referido al momento en que ocurre el hecho o situación problemática. </a:t>
            </a:r>
            <a:r>
              <a:rPr lang="es-ES" sz="2400" b="1" dirty="0">
                <a:solidFill>
                  <a:srgbClr val="7030A0"/>
                </a:solidFill>
                <a:effectLst/>
                <a:latin typeface="Arial" pitchFamily="34" charset="0"/>
                <a:cs typeface="Arial" pitchFamily="34" charset="0"/>
              </a:rPr>
              <a:t>¿Cuándo?. </a:t>
            </a:r>
            <a:r>
              <a:rPr lang="es-ES" sz="2000" b="1" dirty="0">
                <a:solidFill>
                  <a:srgbClr val="0000FF"/>
                </a:solidFill>
                <a:effectLst/>
                <a:latin typeface="Arial" pitchFamily="34" charset="0"/>
                <a:cs typeface="Arial" pitchFamily="34" charset="0"/>
              </a:rPr>
              <a:t>2009, 1990-2008, 2014. </a:t>
            </a:r>
            <a:endParaRPr lang="es-ES_tradnl" altLang="es-ES" sz="2400" b="1" dirty="0">
              <a:solidFill>
                <a:srgbClr val="0000FF"/>
              </a:solidFill>
              <a:effectLst/>
              <a:latin typeface="Arial" pitchFamily="34" charset="0"/>
              <a:cs typeface="Arial" pitchFamily="34" charset="0"/>
            </a:endParaRP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4" name="Rectangle 4"/>
          <p:cNvSpPr>
            <a:spLocks noChangeArrowheads="1"/>
          </p:cNvSpPr>
          <p:nvPr/>
        </p:nvSpPr>
        <p:spPr bwMode="auto">
          <a:xfrm>
            <a:off x="107950" y="188913"/>
            <a:ext cx="8856663" cy="611187"/>
          </a:xfrm>
          <a:prstGeom prst="rect">
            <a:avLst/>
          </a:prstGeom>
          <a:solidFill>
            <a:srgbClr val="0099FF"/>
          </a:solidFill>
          <a:ln w="9525">
            <a:noFill/>
            <a:miter lim="800000"/>
            <a:headEnd/>
            <a:tailEnd/>
          </a:ln>
        </p:spPr>
        <p:txBody>
          <a:bodyPr anchor="b"/>
          <a:lstStyle/>
          <a:p>
            <a:pPr algn="ctr" eaLnBrk="1" hangingPunct="1">
              <a:defRPr/>
            </a:pPr>
            <a:r>
              <a:rPr lang="es-ES_tradnl" sz="3600" b="1" dirty="0">
                <a:effectLst>
                  <a:outerShdw blurRad="38100" dist="38100" dir="2700000" algn="tl">
                    <a:srgbClr val="000000"/>
                  </a:outerShdw>
                </a:effectLst>
                <a:latin typeface="Tahoma" pitchFamily="34" charset="0"/>
              </a:rPr>
              <a:t>PLANTEAMIENTO DEL PROBLEMA</a:t>
            </a:r>
          </a:p>
        </p:txBody>
      </p:sp>
      <p:pic>
        <p:nvPicPr>
          <p:cNvPr id="1945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836613"/>
            <a:ext cx="8805863" cy="590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4" name="Rectangle 4"/>
          <p:cNvSpPr>
            <a:spLocks noChangeArrowheads="1"/>
          </p:cNvSpPr>
          <p:nvPr/>
        </p:nvSpPr>
        <p:spPr bwMode="auto">
          <a:xfrm>
            <a:off x="250826" y="188913"/>
            <a:ext cx="8713788" cy="647700"/>
          </a:xfrm>
          <a:prstGeom prst="rect">
            <a:avLst/>
          </a:prstGeom>
          <a:solidFill>
            <a:srgbClr val="0099FF"/>
          </a:solidFill>
          <a:ln w="9525">
            <a:noFill/>
            <a:miter lim="800000"/>
            <a:headEnd/>
            <a:tailEnd/>
          </a:ln>
        </p:spPr>
        <p:txBody>
          <a:bodyPr anchor="b"/>
          <a:lstStyle/>
          <a:p>
            <a:pPr algn="ctr" eaLnBrk="1" hangingPunct="1">
              <a:defRPr/>
            </a:pPr>
            <a:r>
              <a:rPr lang="es-ES_tradnl" sz="3200" b="1" dirty="0">
                <a:effectLst>
                  <a:outerShdw blurRad="38100" dist="38100" dir="2700000" algn="tl">
                    <a:srgbClr val="000000"/>
                  </a:outerShdw>
                </a:effectLst>
                <a:latin typeface="Tahoma" pitchFamily="34" charset="0"/>
              </a:rPr>
              <a:t>EL PROBLEMA DE INVESTIGACIÓN</a:t>
            </a:r>
          </a:p>
        </p:txBody>
      </p:sp>
      <p:sp>
        <p:nvSpPr>
          <p:cNvPr id="6" name="Rectangle 3"/>
          <p:cNvSpPr txBox="1">
            <a:spLocks noChangeArrowheads="1"/>
          </p:cNvSpPr>
          <p:nvPr/>
        </p:nvSpPr>
        <p:spPr bwMode="auto">
          <a:xfrm>
            <a:off x="250825" y="1125538"/>
            <a:ext cx="8713788" cy="5327650"/>
          </a:xfrm>
          <a:prstGeom prst="rect">
            <a:avLst/>
          </a:prstGeom>
          <a:solidFill>
            <a:schemeClr val="tx1"/>
          </a:solidFill>
          <a:ln w="57150">
            <a:solidFill>
              <a:srgbClr val="FF6600"/>
            </a:solidFill>
            <a:miter lim="800000"/>
            <a:headEnd/>
            <a:tailEnd/>
          </a:ln>
          <a:effectLst/>
        </p:spPr>
        <p:txBody>
          <a:bodyPr/>
          <a:lstStyle>
            <a:lvl1pPr marL="0" indent="0" algn="ctr" rtl="0" eaLnBrk="0" fontAlgn="base" hangingPunct="0">
              <a:spcBef>
                <a:spcPct val="20000"/>
              </a:spcBef>
              <a:spcAft>
                <a:spcPct val="0"/>
              </a:spcAft>
              <a:buClr>
                <a:schemeClr val="hlink"/>
              </a:buClr>
              <a:buSzPct val="65000"/>
              <a:buFont typeface="Wingdings" pitchFamily="2" charset="2"/>
              <a:buNone/>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65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SzPct val="65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fo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9pPr>
          </a:lstStyle>
          <a:p>
            <a:pPr algn="just">
              <a:defRPr/>
            </a:pPr>
            <a:r>
              <a:rPr lang="es-ES" b="1" dirty="0">
                <a:solidFill>
                  <a:srgbClr val="0000FF"/>
                </a:solidFill>
                <a:effectLst/>
                <a:latin typeface="Arial" pitchFamily="34" charset="0"/>
                <a:cs typeface="Arial" pitchFamily="34" charset="0"/>
              </a:rPr>
              <a:t>El problema es el punto de partida de la investigación. Si no se tiene problema alguno, </a:t>
            </a:r>
            <a:r>
              <a:rPr lang="es-ES" b="1" dirty="0">
                <a:solidFill>
                  <a:srgbClr val="FF6600"/>
                </a:solidFill>
                <a:effectLst/>
                <a:latin typeface="Arial" pitchFamily="34" charset="0"/>
                <a:cs typeface="Arial" pitchFamily="34" charset="0"/>
              </a:rPr>
              <a:t>¿qué se va a investigar?</a:t>
            </a:r>
          </a:p>
          <a:p>
            <a:pPr algn="just">
              <a:defRPr/>
            </a:pPr>
            <a:endParaRPr lang="es-ES" dirty="0"/>
          </a:p>
          <a:p>
            <a:pPr algn="just">
              <a:defRPr/>
            </a:pPr>
            <a:r>
              <a:rPr lang="es-ES" b="1" dirty="0">
                <a:solidFill>
                  <a:srgbClr val="0000FF"/>
                </a:solidFill>
                <a:effectLst/>
                <a:latin typeface="Arial" pitchFamily="34" charset="0"/>
                <a:cs typeface="Arial" pitchFamily="34" charset="0"/>
              </a:rPr>
              <a:t>El problema de investigación es el por qué de tu investigación, es la </a:t>
            </a:r>
            <a:r>
              <a:rPr lang="es-ES" b="1" dirty="0">
                <a:solidFill>
                  <a:srgbClr val="FF6600"/>
                </a:solidFill>
                <a:effectLst/>
                <a:latin typeface="Arial" pitchFamily="34" charset="0"/>
                <a:cs typeface="Arial" pitchFamily="34" charset="0"/>
              </a:rPr>
              <a:t>razón de ser</a:t>
            </a:r>
            <a:r>
              <a:rPr lang="es-ES" b="1" dirty="0">
                <a:solidFill>
                  <a:srgbClr val="0000FF"/>
                </a:solidFill>
                <a:effectLst/>
                <a:latin typeface="Arial" pitchFamily="34" charset="0"/>
                <a:cs typeface="Arial" pitchFamily="34" charset="0"/>
              </a:rPr>
              <a:t>, el motivo de tu investigación. Si realizas una investigación es porque quieres resolver un problema y generar conocimientos, sea teórico o práctico.</a:t>
            </a: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4" name="Rectangle 4"/>
          <p:cNvSpPr>
            <a:spLocks noChangeArrowheads="1"/>
          </p:cNvSpPr>
          <p:nvPr/>
        </p:nvSpPr>
        <p:spPr bwMode="auto">
          <a:xfrm>
            <a:off x="250826" y="188913"/>
            <a:ext cx="8713788" cy="647700"/>
          </a:xfrm>
          <a:prstGeom prst="rect">
            <a:avLst/>
          </a:prstGeom>
          <a:solidFill>
            <a:srgbClr val="0099FF"/>
          </a:solidFill>
          <a:ln w="9525">
            <a:noFill/>
            <a:miter lim="800000"/>
            <a:headEnd/>
            <a:tailEnd/>
          </a:ln>
        </p:spPr>
        <p:txBody>
          <a:bodyPr anchor="b"/>
          <a:lstStyle/>
          <a:p>
            <a:pPr algn="ctr" eaLnBrk="1" hangingPunct="1">
              <a:defRPr/>
            </a:pPr>
            <a:r>
              <a:rPr lang="es-ES_tradnl" sz="3200" b="1" dirty="0">
                <a:effectLst>
                  <a:outerShdw blurRad="38100" dist="38100" dir="2700000" algn="tl">
                    <a:srgbClr val="000000"/>
                  </a:outerShdw>
                </a:effectLst>
                <a:latin typeface="Tahoma" pitchFamily="34" charset="0"/>
              </a:rPr>
              <a:t>EL PROBLEMA DE INVESTIGACIÓN</a:t>
            </a:r>
          </a:p>
        </p:txBody>
      </p:sp>
      <p:sp>
        <p:nvSpPr>
          <p:cNvPr id="6" name="Rectangle 3"/>
          <p:cNvSpPr txBox="1">
            <a:spLocks noChangeArrowheads="1"/>
          </p:cNvSpPr>
          <p:nvPr/>
        </p:nvSpPr>
        <p:spPr bwMode="auto">
          <a:xfrm>
            <a:off x="250825" y="1269554"/>
            <a:ext cx="8713788" cy="4463702"/>
          </a:xfrm>
          <a:prstGeom prst="rect">
            <a:avLst/>
          </a:prstGeom>
          <a:solidFill>
            <a:schemeClr val="tx1"/>
          </a:solidFill>
          <a:ln w="57150">
            <a:solidFill>
              <a:srgbClr val="FF6600"/>
            </a:solidFill>
            <a:miter lim="800000"/>
            <a:headEnd/>
            <a:tailEnd/>
          </a:ln>
          <a:effectLst/>
        </p:spPr>
        <p:txBody>
          <a:bodyPr/>
          <a:lstStyle>
            <a:lvl1pPr marL="0" indent="0" algn="ctr" rtl="0" eaLnBrk="0" fontAlgn="base" hangingPunct="0">
              <a:spcBef>
                <a:spcPct val="20000"/>
              </a:spcBef>
              <a:spcAft>
                <a:spcPct val="0"/>
              </a:spcAft>
              <a:buClr>
                <a:schemeClr val="hlink"/>
              </a:buClr>
              <a:buSzPct val="65000"/>
              <a:buFont typeface="Wingdings" pitchFamily="2" charset="2"/>
              <a:buNone/>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65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SzPct val="65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fo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9pPr>
          </a:lstStyle>
          <a:p>
            <a:pPr algn="just">
              <a:defRPr/>
            </a:pPr>
            <a:r>
              <a:rPr lang="es-ES" sz="2800" b="1" dirty="0">
                <a:solidFill>
                  <a:srgbClr val="0000FF"/>
                </a:solidFill>
                <a:effectLst/>
                <a:latin typeface="Arial" pitchFamily="34" charset="0"/>
                <a:cs typeface="Arial" pitchFamily="34" charset="0"/>
              </a:rPr>
              <a:t>Un problema de investigación queda planteado cuando se:</a:t>
            </a:r>
          </a:p>
          <a:p>
            <a:pPr marL="342900" indent="-342900" algn="just">
              <a:buClr>
                <a:srgbClr val="FF0000"/>
              </a:buClr>
              <a:buFont typeface="Wingdings" pitchFamily="2" charset="2"/>
              <a:buChar char="Ø"/>
              <a:defRPr/>
            </a:pPr>
            <a:r>
              <a:rPr lang="es-ES" sz="2800" b="1" dirty="0">
                <a:solidFill>
                  <a:srgbClr val="0000FF"/>
                </a:solidFill>
                <a:effectLst/>
                <a:latin typeface="Arial" pitchFamily="34" charset="0"/>
                <a:cs typeface="Arial" pitchFamily="34" charset="0"/>
              </a:rPr>
              <a:t>Tiene uno o varios posible(s) antecedente(s) o variable(s) independiente(s).</a:t>
            </a:r>
          </a:p>
          <a:p>
            <a:pPr marL="342900" indent="-342900" algn="just">
              <a:buClr>
                <a:srgbClr val="FF0000"/>
              </a:buClr>
              <a:buFont typeface="Wingdings" pitchFamily="2" charset="2"/>
              <a:buChar char="Ø"/>
              <a:defRPr/>
            </a:pPr>
            <a:r>
              <a:rPr lang="es-ES" sz="2800" b="1" dirty="0">
                <a:solidFill>
                  <a:srgbClr val="0000FF"/>
                </a:solidFill>
                <a:effectLst/>
                <a:latin typeface="Arial" pitchFamily="34" charset="0"/>
                <a:cs typeface="Arial" pitchFamily="34" charset="0"/>
              </a:rPr>
              <a:t>Tiene uno o varios consecuente(s) o variable(s) dependiente(s).</a:t>
            </a:r>
          </a:p>
          <a:p>
            <a:pPr marL="342900" indent="-342900" algn="just">
              <a:buClr>
                <a:srgbClr val="FF0000"/>
              </a:buClr>
              <a:buFont typeface="Wingdings" pitchFamily="2" charset="2"/>
              <a:buChar char="Ø"/>
              <a:defRPr/>
            </a:pPr>
            <a:r>
              <a:rPr lang="es-ES" sz="2800" b="1" dirty="0">
                <a:solidFill>
                  <a:srgbClr val="0000FF"/>
                </a:solidFill>
                <a:effectLst/>
                <a:latin typeface="Arial" pitchFamily="34" charset="0"/>
                <a:cs typeface="Arial" pitchFamily="34" charset="0"/>
              </a:rPr>
              <a:t>Formula de manera interrogativa en </a:t>
            </a:r>
            <a:r>
              <a:rPr lang="es-ES" sz="2800" b="1" i="1" dirty="0">
                <a:solidFill>
                  <a:srgbClr val="FF6600"/>
                </a:solidFill>
                <a:effectLst/>
                <a:latin typeface="Arial" pitchFamily="34" charset="0"/>
                <a:cs typeface="Arial" pitchFamily="34" charset="0"/>
              </a:rPr>
              <a:t>tiempo futuro </a:t>
            </a:r>
            <a:r>
              <a:rPr lang="es-ES" sz="2800" b="1" dirty="0">
                <a:solidFill>
                  <a:srgbClr val="0000FF"/>
                </a:solidFill>
                <a:effectLst/>
                <a:latin typeface="Arial" pitchFamily="34" charset="0"/>
                <a:cs typeface="Arial" pitchFamily="34" charset="0"/>
              </a:rPr>
              <a:t>(no se conoce todavía la respuesta).</a:t>
            </a:r>
          </a:p>
          <a:p>
            <a:pPr marL="342900" indent="-342900" algn="just">
              <a:buClr>
                <a:srgbClr val="FF0000"/>
              </a:buClr>
              <a:buFont typeface="Wingdings" pitchFamily="2" charset="2"/>
              <a:buChar char="Ø"/>
              <a:defRPr/>
            </a:pPr>
            <a:r>
              <a:rPr lang="es-ES" sz="2800" b="1" dirty="0">
                <a:solidFill>
                  <a:srgbClr val="0000FF"/>
                </a:solidFill>
                <a:effectLst/>
                <a:latin typeface="Arial" pitchFamily="34" charset="0"/>
                <a:cs typeface="Arial" pitchFamily="34" charset="0"/>
              </a:rPr>
              <a:t>Establece tiempo y lugar.</a:t>
            </a:r>
          </a:p>
          <a:p>
            <a:pPr algn="just">
              <a:buClr>
                <a:srgbClr val="FF0000"/>
              </a:buClr>
              <a:defRPr/>
            </a:pPr>
            <a:endParaRPr lang="es-ES" sz="2800" b="1" dirty="0">
              <a:solidFill>
                <a:srgbClr val="0000FF"/>
              </a:solidFill>
              <a:effectLst/>
              <a:latin typeface="Arial" pitchFamily="34" charset="0"/>
              <a:cs typeface="Arial" pitchFamily="34" charset="0"/>
            </a:endParaRP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51520" y="0"/>
            <a:ext cx="8892480" cy="6858000"/>
          </a:xfrm>
          <a:prstGeom prst="rect">
            <a:avLst/>
          </a:prstGeom>
          <a:solidFill>
            <a:schemeClr val="tx1"/>
          </a:solidFill>
        </p:spPr>
      </p:pic>
    </p:spTree>
    <p:extLst>
      <p:ext uri="{BB962C8B-B14F-4D97-AF65-F5344CB8AC3E}">
        <p14:creationId xmlns:p14="http://schemas.microsoft.com/office/powerpoint/2010/main" val="279801010"/>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107950" y="188913"/>
            <a:ext cx="8856663" cy="1223962"/>
          </a:xfrm>
          <a:prstGeom prst="rect">
            <a:avLst/>
          </a:prstGeom>
          <a:solidFill>
            <a:srgbClr val="0099FF"/>
          </a:solidFill>
          <a:ln w="9525">
            <a:noFill/>
            <a:miter lim="800000"/>
            <a:headEnd/>
            <a:tailEnd/>
          </a:ln>
        </p:spPr>
        <p:txBody>
          <a:bodyPr anchor="b"/>
          <a:lstStyle/>
          <a:p>
            <a:pPr algn="ctr" eaLnBrk="1" hangingPunct="1">
              <a:defRPr/>
            </a:pPr>
            <a:r>
              <a:rPr lang="es-ES_tradnl" sz="3600" b="1" dirty="0">
                <a:effectLst>
                  <a:outerShdw blurRad="38100" dist="38100" dir="2700000" algn="tl">
                    <a:srgbClr val="000000"/>
                  </a:outerShdw>
                </a:effectLst>
                <a:latin typeface="Tahoma" pitchFamily="34" charset="0"/>
              </a:rPr>
              <a:t>PROBLEMA OBJETO DE INVESTIGACIÓN</a:t>
            </a:r>
          </a:p>
        </p:txBody>
      </p:sp>
      <p:pic>
        <p:nvPicPr>
          <p:cNvPr id="1229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888" y="1628775"/>
            <a:ext cx="8848725"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4347026"/>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4" name="Rectangle 4"/>
          <p:cNvSpPr>
            <a:spLocks noChangeArrowheads="1"/>
          </p:cNvSpPr>
          <p:nvPr/>
        </p:nvSpPr>
        <p:spPr bwMode="auto">
          <a:xfrm>
            <a:off x="250826" y="188913"/>
            <a:ext cx="8713788" cy="647700"/>
          </a:xfrm>
          <a:prstGeom prst="rect">
            <a:avLst/>
          </a:prstGeom>
          <a:solidFill>
            <a:srgbClr val="0099FF"/>
          </a:solidFill>
          <a:ln w="9525">
            <a:noFill/>
            <a:miter lim="800000"/>
            <a:headEnd/>
            <a:tailEnd/>
          </a:ln>
        </p:spPr>
        <p:txBody>
          <a:bodyPr anchor="b"/>
          <a:lstStyle/>
          <a:p>
            <a:pPr algn="ctr" eaLnBrk="1" hangingPunct="1">
              <a:defRPr/>
            </a:pPr>
            <a:r>
              <a:rPr lang="es-ES_tradnl" sz="3200" b="1" dirty="0">
                <a:effectLst>
                  <a:outerShdw blurRad="38100" dist="38100" dir="2700000" algn="tl">
                    <a:srgbClr val="000000"/>
                  </a:outerShdw>
                </a:effectLst>
                <a:latin typeface="Tahoma" pitchFamily="34" charset="0"/>
              </a:rPr>
              <a:t>EL PROBLEMA DE INVESTIGACIÓN</a:t>
            </a:r>
          </a:p>
        </p:txBody>
      </p:sp>
      <p:sp>
        <p:nvSpPr>
          <p:cNvPr id="6" name="Rectangle 3"/>
          <p:cNvSpPr txBox="1">
            <a:spLocks noChangeArrowheads="1"/>
          </p:cNvSpPr>
          <p:nvPr/>
        </p:nvSpPr>
        <p:spPr bwMode="auto">
          <a:xfrm>
            <a:off x="250825" y="1125539"/>
            <a:ext cx="8713788" cy="4679725"/>
          </a:xfrm>
          <a:prstGeom prst="rect">
            <a:avLst/>
          </a:prstGeom>
          <a:solidFill>
            <a:schemeClr val="tx1"/>
          </a:solidFill>
          <a:ln w="57150">
            <a:solidFill>
              <a:srgbClr val="FF6600"/>
            </a:solidFill>
            <a:miter lim="800000"/>
            <a:headEnd/>
            <a:tailEnd/>
          </a:ln>
          <a:effectLst/>
        </p:spPr>
        <p:txBody>
          <a:bodyPr/>
          <a:lstStyle>
            <a:lvl1pPr marL="0" indent="0" algn="ctr" rtl="0" eaLnBrk="0" fontAlgn="base" hangingPunct="0">
              <a:spcBef>
                <a:spcPct val="20000"/>
              </a:spcBef>
              <a:spcAft>
                <a:spcPct val="0"/>
              </a:spcAft>
              <a:buClr>
                <a:schemeClr val="hlink"/>
              </a:buClr>
              <a:buSzPct val="65000"/>
              <a:buFont typeface="Wingdings" pitchFamily="2" charset="2"/>
              <a:buNone/>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65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SzPct val="65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fo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9pPr>
          </a:lstStyle>
          <a:p>
            <a:pPr marL="342900" indent="-342900" algn="just">
              <a:buClr>
                <a:srgbClr val="FF0000"/>
              </a:buClr>
              <a:buFont typeface="Wingdings" pitchFamily="2" charset="2"/>
              <a:buChar char="Ø"/>
              <a:defRPr/>
            </a:pPr>
            <a:r>
              <a:rPr lang="es-ES" sz="3600" b="1" dirty="0">
                <a:solidFill>
                  <a:srgbClr val="0000FF"/>
                </a:solidFill>
                <a:effectLst/>
                <a:latin typeface="Arial" pitchFamily="34" charset="0"/>
                <a:cs typeface="Arial" pitchFamily="34" charset="0"/>
              </a:rPr>
              <a:t>Conjetura una </a:t>
            </a:r>
            <a:r>
              <a:rPr lang="es-ES" sz="3600" b="1" i="1" dirty="0">
                <a:solidFill>
                  <a:srgbClr val="0000FF"/>
                </a:solidFill>
                <a:effectLst/>
                <a:latin typeface="Arial" pitchFamily="34" charset="0"/>
                <a:cs typeface="Arial" pitchFamily="34" charset="0"/>
              </a:rPr>
              <a:t>relación entre </a:t>
            </a:r>
            <a:r>
              <a:rPr lang="es-ES" sz="3600" b="1" dirty="0">
                <a:solidFill>
                  <a:srgbClr val="0000FF"/>
                </a:solidFill>
                <a:effectLst/>
                <a:latin typeface="Arial" pitchFamily="34" charset="0"/>
                <a:cs typeface="Arial" pitchFamily="34" charset="0"/>
              </a:rPr>
              <a:t>la(s) </a:t>
            </a:r>
            <a:r>
              <a:rPr lang="es-ES" sz="3600" b="1" dirty="0">
                <a:solidFill>
                  <a:srgbClr val="C00000"/>
                </a:solidFill>
                <a:effectLst/>
                <a:latin typeface="Arial" pitchFamily="34" charset="0"/>
                <a:cs typeface="Arial" pitchFamily="34" charset="0"/>
              </a:rPr>
              <a:t>variable(s) independiente(s) </a:t>
            </a:r>
            <a:r>
              <a:rPr lang="es-ES" sz="3600" b="1" dirty="0">
                <a:solidFill>
                  <a:srgbClr val="0000FF"/>
                </a:solidFill>
                <a:effectLst/>
                <a:latin typeface="Arial" pitchFamily="34" charset="0"/>
                <a:cs typeface="Arial" pitchFamily="34" charset="0"/>
              </a:rPr>
              <a:t>y </a:t>
            </a:r>
            <a:r>
              <a:rPr lang="es-ES" sz="3600" b="1" dirty="0">
                <a:solidFill>
                  <a:srgbClr val="002060"/>
                </a:solidFill>
                <a:effectLst/>
                <a:latin typeface="Arial" pitchFamily="34" charset="0"/>
                <a:cs typeface="Arial" pitchFamily="34" charset="0"/>
              </a:rPr>
              <a:t>la(s) variable(s) dependiente(s); </a:t>
            </a:r>
            <a:r>
              <a:rPr lang="es-ES" sz="3600" b="1" dirty="0">
                <a:solidFill>
                  <a:srgbClr val="0000FF"/>
                </a:solidFill>
                <a:effectLst/>
                <a:latin typeface="Arial" pitchFamily="34" charset="0"/>
                <a:cs typeface="Arial" pitchFamily="34" charset="0"/>
              </a:rPr>
              <a:t>la relación se expresa frecuentemente con las palabras: </a:t>
            </a:r>
            <a:r>
              <a:rPr lang="es-ES" sz="3600" b="1" i="1" dirty="0">
                <a:solidFill>
                  <a:srgbClr val="FF6600"/>
                </a:solidFill>
                <a:effectLst/>
                <a:latin typeface="Arial" pitchFamily="34" charset="0"/>
                <a:cs typeface="Arial" pitchFamily="34" charset="0"/>
              </a:rPr>
              <a:t>más, menos, mejor, peor, igual</a:t>
            </a:r>
            <a:r>
              <a:rPr lang="es-ES" sz="3600" b="1" dirty="0">
                <a:solidFill>
                  <a:srgbClr val="0000FF"/>
                </a:solidFill>
                <a:effectLst/>
                <a:latin typeface="Arial" pitchFamily="34" charset="0"/>
                <a:cs typeface="Arial" pitchFamily="34" charset="0"/>
              </a:rPr>
              <a:t>. Dicha </a:t>
            </a:r>
            <a:r>
              <a:rPr lang="es-ES" sz="3600" b="1" i="1" dirty="0">
                <a:solidFill>
                  <a:srgbClr val="C00000"/>
                </a:solidFill>
                <a:effectLst/>
                <a:latin typeface="Arial" pitchFamily="34" charset="0"/>
                <a:cs typeface="Arial" pitchFamily="34" charset="0"/>
              </a:rPr>
              <a:t>conexión</a:t>
            </a:r>
            <a:r>
              <a:rPr lang="es-ES" sz="3600" b="1" dirty="0">
                <a:solidFill>
                  <a:srgbClr val="0000FF"/>
                </a:solidFill>
                <a:effectLst/>
                <a:latin typeface="Arial" pitchFamily="34" charset="0"/>
                <a:cs typeface="Arial" pitchFamily="34" charset="0"/>
              </a:rPr>
              <a:t> se supone a partir de argumentos entrelazados lógicamente.</a:t>
            </a:r>
          </a:p>
        </p:txBody>
      </p:sp>
    </p:spTree>
    <p:extLst>
      <p:ext uri="{BB962C8B-B14F-4D97-AF65-F5344CB8AC3E}">
        <p14:creationId xmlns:p14="http://schemas.microsoft.com/office/powerpoint/2010/main" val="3708913396"/>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152400" y="76200"/>
            <a:ext cx="8839200" cy="6542600"/>
          </a:xfrm>
          <a:prstGeom prst="rect">
            <a:avLst/>
          </a:prstGeom>
          <a:solidFill>
            <a:schemeClr val="tx1"/>
          </a:solidFill>
        </p:spPr>
      </p:pic>
    </p:spTree>
    <p:extLst>
      <p:ext uri="{BB962C8B-B14F-4D97-AF65-F5344CB8AC3E}">
        <p14:creationId xmlns:p14="http://schemas.microsoft.com/office/powerpoint/2010/main" val="751246446"/>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4" name="Rectangle 4"/>
          <p:cNvSpPr>
            <a:spLocks noChangeArrowheads="1"/>
          </p:cNvSpPr>
          <p:nvPr/>
        </p:nvSpPr>
        <p:spPr bwMode="auto">
          <a:xfrm>
            <a:off x="250826" y="188913"/>
            <a:ext cx="8713788" cy="647700"/>
          </a:xfrm>
          <a:prstGeom prst="rect">
            <a:avLst/>
          </a:prstGeom>
          <a:solidFill>
            <a:srgbClr val="0099FF"/>
          </a:solidFill>
          <a:ln w="9525">
            <a:noFill/>
            <a:miter lim="800000"/>
            <a:headEnd/>
            <a:tailEnd/>
          </a:ln>
        </p:spPr>
        <p:txBody>
          <a:bodyPr anchor="b"/>
          <a:lstStyle/>
          <a:p>
            <a:pPr algn="ctr" eaLnBrk="1" hangingPunct="1">
              <a:defRPr/>
            </a:pPr>
            <a:r>
              <a:rPr lang="es-ES_tradnl" sz="3200" b="1" dirty="0">
                <a:effectLst>
                  <a:outerShdw blurRad="38100" dist="38100" dir="2700000" algn="tl">
                    <a:srgbClr val="000000"/>
                  </a:outerShdw>
                </a:effectLst>
                <a:latin typeface="Tahoma" pitchFamily="34" charset="0"/>
              </a:rPr>
              <a:t>FORMULACIÓN DEL PROBLEMA</a:t>
            </a:r>
          </a:p>
        </p:txBody>
      </p:sp>
      <p:sp>
        <p:nvSpPr>
          <p:cNvPr id="5" name="Rectangle 3"/>
          <p:cNvSpPr txBox="1">
            <a:spLocks noChangeArrowheads="1"/>
          </p:cNvSpPr>
          <p:nvPr/>
        </p:nvSpPr>
        <p:spPr bwMode="auto">
          <a:xfrm>
            <a:off x="250825" y="1053083"/>
            <a:ext cx="8713788" cy="4824189"/>
          </a:xfrm>
          <a:prstGeom prst="rect">
            <a:avLst/>
          </a:prstGeom>
          <a:solidFill>
            <a:schemeClr val="tx1"/>
          </a:solidFill>
          <a:ln w="57150">
            <a:solidFill>
              <a:srgbClr val="FF6600"/>
            </a:solidFill>
            <a:miter lim="800000"/>
            <a:headEnd/>
            <a:tailEnd/>
          </a:ln>
          <a:effectLst/>
        </p:spPr>
        <p:txBody>
          <a:bodyPr/>
          <a:lstStyle>
            <a:lvl1pPr marL="0" indent="0" algn="ctr" rtl="0" eaLnBrk="0" fontAlgn="base" hangingPunct="0">
              <a:spcBef>
                <a:spcPct val="20000"/>
              </a:spcBef>
              <a:spcAft>
                <a:spcPct val="0"/>
              </a:spcAft>
              <a:buClr>
                <a:schemeClr val="hlink"/>
              </a:buClr>
              <a:buSzPct val="65000"/>
              <a:buFont typeface="Wingdings" pitchFamily="2" charset="2"/>
              <a:buNone/>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65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SzPct val="65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fo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9pPr>
          </a:lstStyle>
          <a:p>
            <a:pPr algn="just">
              <a:defRPr/>
            </a:pPr>
            <a:r>
              <a:rPr lang="es-ES" b="1" dirty="0">
                <a:solidFill>
                  <a:srgbClr val="0000FF"/>
                </a:solidFill>
                <a:effectLst/>
                <a:latin typeface="Arial" pitchFamily="34" charset="0"/>
                <a:cs typeface="Arial" pitchFamily="34" charset="0"/>
              </a:rPr>
              <a:t>Un problema se formula cuando el investigador dictamina o hace una especie de pronóstico sobre la situación problema:</a:t>
            </a:r>
            <a:endParaRPr lang="es-ES" dirty="0"/>
          </a:p>
          <a:p>
            <a:pPr marL="342900" indent="-342900" algn="just">
              <a:buClr>
                <a:srgbClr val="FF0000"/>
              </a:buClr>
              <a:buFont typeface="Wingdings" pitchFamily="2" charset="2"/>
              <a:buChar char="Ø"/>
              <a:defRPr/>
            </a:pPr>
            <a:r>
              <a:rPr lang="es-ES" b="1" dirty="0">
                <a:solidFill>
                  <a:srgbClr val="0000FF"/>
                </a:solidFill>
                <a:effectLst/>
                <a:latin typeface="Arial" pitchFamily="34" charset="0"/>
                <a:cs typeface="Arial" pitchFamily="34" charset="0"/>
              </a:rPr>
              <a:t>El problema debe estar formulado claramente y sin ambigüedad, puede estar como preguntas </a:t>
            </a:r>
            <a:r>
              <a:rPr lang="es-ES" b="1" dirty="0">
                <a:solidFill>
                  <a:srgbClr val="FF6600"/>
                </a:solidFill>
                <a:effectLst/>
                <a:latin typeface="Arial" pitchFamily="34" charset="0"/>
                <a:cs typeface="Arial" pitchFamily="34" charset="0"/>
              </a:rPr>
              <a:t>(¿en qué medida?, ¿qué efecto?, ¿en qué condiciones?, ¿cuál es la probabilidad de….?, ¿cuál es la calidad?).</a:t>
            </a:r>
            <a:endParaRPr lang="es-ES" dirty="0">
              <a:solidFill>
                <a:srgbClr val="FF6600"/>
              </a:solidFill>
            </a:endParaRPr>
          </a:p>
          <a:p>
            <a:pPr algn="just">
              <a:defRPr/>
            </a:pPr>
            <a:endParaRPr lang="es-ES" b="1" dirty="0">
              <a:solidFill>
                <a:srgbClr val="0000FF"/>
              </a:solidFill>
              <a:effectLst/>
              <a:latin typeface="Arial" pitchFamily="34" charset="0"/>
              <a:cs typeface="Arial" pitchFamily="34" charset="0"/>
            </a:endParaRP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4" name="Rectangle 4"/>
          <p:cNvSpPr>
            <a:spLocks noChangeArrowheads="1"/>
          </p:cNvSpPr>
          <p:nvPr/>
        </p:nvSpPr>
        <p:spPr bwMode="auto">
          <a:xfrm>
            <a:off x="250826" y="188913"/>
            <a:ext cx="8713788" cy="647700"/>
          </a:xfrm>
          <a:prstGeom prst="rect">
            <a:avLst/>
          </a:prstGeom>
          <a:solidFill>
            <a:srgbClr val="0099FF"/>
          </a:solidFill>
          <a:ln w="9525">
            <a:noFill/>
            <a:miter lim="800000"/>
            <a:headEnd/>
            <a:tailEnd/>
          </a:ln>
        </p:spPr>
        <p:txBody>
          <a:bodyPr anchor="b"/>
          <a:lstStyle/>
          <a:p>
            <a:pPr algn="ctr" eaLnBrk="1" hangingPunct="1">
              <a:defRPr/>
            </a:pPr>
            <a:r>
              <a:rPr lang="es-ES_tradnl" sz="3200" b="1" dirty="0">
                <a:effectLst>
                  <a:outerShdw blurRad="38100" dist="38100" dir="2700000" algn="tl">
                    <a:srgbClr val="000000"/>
                  </a:outerShdw>
                </a:effectLst>
                <a:latin typeface="Tahoma" pitchFamily="34" charset="0"/>
              </a:rPr>
              <a:t>FORMULACIÓN DEL PROBLEMA</a:t>
            </a:r>
          </a:p>
        </p:txBody>
      </p:sp>
      <p:sp>
        <p:nvSpPr>
          <p:cNvPr id="5" name="Rectangle 3"/>
          <p:cNvSpPr txBox="1">
            <a:spLocks noChangeArrowheads="1"/>
          </p:cNvSpPr>
          <p:nvPr/>
        </p:nvSpPr>
        <p:spPr bwMode="auto">
          <a:xfrm>
            <a:off x="250825" y="981075"/>
            <a:ext cx="8713788" cy="5184229"/>
          </a:xfrm>
          <a:prstGeom prst="rect">
            <a:avLst/>
          </a:prstGeom>
          <a:solidFill>
            <a:schemeClr val="tx1"/>
          </a:solidFill>
          <a:ln w="57150">
            <a:solidFill>
              <a:srgbClr val="FF6600"/>
            </a:solidFill>
            <a:miter lim="800000"/>
            <a:headEnd/>
            <a:tailEnd/>
          </a:ln>
          <a:effectLst/>
        </p:spPr>
        <p:txBody>
          <a:bodyPr/>
          <a:lstStyle>
            <a:lvl1pPr marL="0" indent="0" algn="ctr" rtl="0" eaLnBrk="0" fontAlgn="base" hangingPunct="0">
              <a:spcBef>
                <a:spcPct val="20000"/>
              </a:spcBef>
              <a:spcAft>
                <a:spcPct val="0"/>
              </a:spcAft>
              <a:buClr>
                <a:schemeClr val="hlink"/>
              </a:buClr>
              <a:buSzPct val="65000"/>
              <a:buFont typeface="Wingdings" pitchFamily="2" charset="2"/>
              <a:buNone/>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65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SzPct val="65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fo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9pPr>
          </a:lstStyle>
          <a:p>
            <a:pPr marL="342900" indent="-342900" algn="just">
              <a:buClr>
                <a:srgbClr val="FF0000"/>
              </a:buClr>
              <a:buFont typeface="Wingdings" pitchFamily="2" charset="2"/>
              <a:buChar char="Ø"/>
              <a:defRPr/>
            </a:pPr>
            <a:r>
              <a:rPr lang="es-ES" b="1" dirty="0">
                <a:solidFill>
                  <a:srgbClr val="0000FF"/>
                </a:solidFill>
                <a:effectLst/>
                <a:latin typeface="Arial" pitchFamily="34" charset="0"/>
                <a:cs typeface="Arial" pitchFamily="34" charset="0"/>
              </a:rPr>
              <a:t>El planteamiento de un problema implica la posibilidad de una prueba empírica. Es decir poder observar la realidad social</a:t>
            </a:r>
          </a:p>
          <a:p>
            <a:pPr marL="342900" indent="-342900" algn="just">
              <a:buClr>
                <a:srgbClr val="FF0000"/>
              </a:buClr>
              <a:buFont typeface="Wingdings" pitchFamily="2" charset="2"/>
              <a:buChar char="Ø"/>
              <a:defRPr/>
            </a:pPr>
            <a:r>
              <a:rPr lang="es-ES" b="1" dirty="0">
                <a:solidFill>
                  <a:srgbClr val="0000FF"/>
                </a:solidFill>
                <a:effectLst/>
                <a:latin typeface="Arial" pitchFamily="34" charset="0"/>
                <a:cs typeface="Arial" pitchFamily="34" charset="0"/>
              </a:rPr>
              <a:t>Constituye guía del estudio: </a:t>
            </a:r>
            <a:r>
              <a:rPr lang="es-ES" b="1" dirty="0">
                <a:solidFill>
                  <a:srgbClr val="FF6600"/>
                </a:solidFill>
                <a:effectLst/>
                <a:latin typeface="Arial" pitchFamily="34" charset="0"/>
                <a:cs typeface="Arial" pitchFamily="34" charset="0"/>
              </a:rPr>
              <a:t>¿Qué impacto...?, ¿qué efecto...?, ¿en qué condiciones..?, ¿cuál es la probabilidad de...?,</a:t>
            </a:r>
            <a:r>
              <a:rPr lang="es-ES" b="1" dirty="0">
                <a:solidFill>
                  <a:srgbClr val="C00000"/>
                </a:solidFill>
                <a:effectLst/>
                <a:latin typeface="Arial" pitchFamily="34" charset="0"/>
                <a:cs typeface="Arial" pitchFamily="34" charset="0"/>
              </a:rPr>
              <a:t> </a:t>
            </a:r>
            <a:r>
              <a:rPr lang="es-ES" b="1" dirty="0">
                <a:solidFill>
                  <a:srgbClr val="0000FF"/>
                </a:solidFill>
                <a:effectLst/>
                <a:latin typeface="Arial" pitchFamily="34" charset="0"/>
                <a:cs typeface="Arial" pitchFamily="34" charset="0"/>
              </a:rPr>
              <a:t>¿cómo se relaciona X con Y?, ¿cómo se configuran las interacciones de profesores y estudiantes...?, ¿qué expectativas...?, ¿por qué....?...</a:t>
            </a:r>
          </a:p>
          <a:p>
            <a:pPr algn="just">
              <a:defRPr/>
            </a:pPr>
            <a:endParaRPr lang="es-ES" b="1" dirty="0">
              <a:solidFill>
                <a:srgbClr val="0000FF"/>
              </a:solidFill>
              <a:effectLst/>
              <a:latin typeface="Arial" pitchFamily="34" charset="0"/>
              <a:cs typeface="Arial" pitchFamily="34" charset="0"/>
            </a:endParaRPr>
          </a:p>
        </p:txBody>
      </p:sp>
    </p:spTree>
    <p:extLst>
      <p:ext uri="{BB962C8B-B14F-4D97-AF65-F5344CB8AC3E}">
        <p14:creationId xmlns:p14="http://schemas.microsoft.com/office/powerpoint/2010/main" val="451923759"/>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4" name="Rectangle 4"/>
          <p:cNvSpPr>
            <a:spLocks noChangeArrowheads="1"/>
          </p:cNvSpPr>
          <p:nvPr/>
        </p:nvSpPr>
        <p:spPr bwMode="auto">
          <a:xfrm>
            <a:off x="250826" y="188913"/>
            <a:ext cx="8713788" cy="647700"/>
          </a:xfrm>
          <a:prstGeom prst="rect">
            <a:avLst/>
          </a:prstGeom>
          <a:solidFill>
            <a:srgbClr val="0099FF"/>
          </a:solidFill>
          <a:ln w="9525">
            <a:noFill/>
            <a:miter lim="800000"/>
            <a:headEnd/>
            <a:tailEnd/>
          </a:ln>
        </p:spPr>
        <p:txBody>
          <a:bodyPr anchor="b"/>
          <a:lstStyle/>
          <a:p>
            <a:pPr algn="ctr" eaLnBrk="1" hangingPunct="1">
              <a:defRPr/>
            </a:pPr>
            <a:r>
              <a:rPr lang="es-ES_tradnl" sz="3200" b="1" dirty="0">
                <a:effectLst>
                  <a:outerShdw blurRad="38100" dist="38100" dir="2700000" algn="tl">
                    <a:srgbClr val="000000"/>
                  </a:outerShdw>
                </a:effectLst>
                <a:latin typeface="Tahoma" pitchFamily="34" charset="0"/>
              </a:rPr>
              <a:t>FORMULACIÓN DEL PROBLEMA</a:t>
            </a:r>
          </a:p>
        </p:txBody>
      </p:sp>
      <p:sp>
        <p:nvSpPr>
          <p:cNvPr id="6" name="Rectangle 3"/>
          <p:cNvSpPr txBox="1">
            <a:spLocks noChangeArrowheads="1"/>
          </p:cNvSpPr>
          <p:nvPr/>
        </p:nvSpPr>
        <p:spPr bwMode="auto">
          <a:xfrm>
            <a:off x="250825" y="1125538"/>
            <a:ext cx="8713788" cy="5327650"/>
          </a:xfrm>
          <a:prstGeom prst="rect">
            <a:avLst/>
          </a:prstGeom>
          <a:solidFill>
            <a:schemeClr val="tx1"/>
          </a:solidFill>
          <a:ln w="57150">
            <a:solidFill>
              <a:srgbClr val="FF6600"/>
            </a:solidFill>
            <a:miter lim="800000"/>
            <a:headEnd/>
            <a:tailEnd/>
          </a:ln>
          <a:effectLst/>
        </p:spPr>
        <p:txBody>
          <a:bodyPr/>
          <a:lstStyle>
            <a:lvl1pPr marL="0" indent="0" algn="ctr" rtl="0" eaLnBrk="0" fontAlgn="base" hangingPunct="0">
              <a:spcBef>
                <a:spcPct val="20000"/>
              </a:spcBef>
              <a:spcAft>
                <a:spcPct val="0"/>
              </a:spcAft>
              <a:buClr>
                <a:schemeClr val="hlink"/>
              </a:buClr>
              <a:buSzPct val="65000"/>
              <a:buFont typeface="Wingdings" pitchFamily="2" charset="2"/>
              <a:buNone/>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65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SzPct val="65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fo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9pPr>
          </a:lstStyle>
          <a:p>
            <a:pPr algn="just"/>
            <a:r>
              <a:rPr lang="es-ES" b="1" i="1" dirty="0">
                <a:solidFill>
                  <a:srgbClr val="0000FF"/>
                </a:solidFill>
                <a:effectLst/>
              </a:rPr>
              <a:t>“</a:t>
            </a:r>
            <a:r>
              <a:rPr lang="es-ES" b="1" i="1" dirty="0">
                <a:solidFill>
                  <a:srgbClr val="7030A0"/>
                </a:solidFill>
                <a:effectLst/>
                <a:latin typeface="Bell MT" panose="02020503060305020303" pitchFamily="18" charset="0"/>
              </a:rPr>
              <a:t>Es mejor perder días, semanas o meses buscando una pregunta de investigación que iniciar la investigación sin tener una pregunta</a:t>
            </a:r>
            <a:r>
              <a:rPr lang="es-ES" b="1" i="1" dirty="0">
                <a:solidFill>
                  <a:srgbClr val="0000FF"/>
                </a:solidFill>
                <a:effectLst/>
              </a:rPr>
              <a:t>”</a:t>
            </a:r>
            <a:r>
              <a:rPr lang="es-ES" i="1" dirty="0">
                <a:solidFill>
                  <a:srgbClr val="0000FF"/>
                </a:solidFill>
                <a:effectLst/>
              </a:rPr>
              <a:t>.</a:t>
            </a:r>
            <a:r>
              <a:rPr lang="es-ES" dirty="0">
                <a:solidFill>
                  <a:srgbClr val="0000FF"/>
                </a:solidFill>
                <a:effectLst/>
              </a:rPr>
              <a:t> </a:t>
            </a:r>
          </a:p>
          <a:p>
            <a:pPr algn="just"/>
            <a:endParaRPr lang="es-ES" dirty="0">
              <a:solidFill>
                <a:srgbClr val="0000FF"/>
              </a:solidFill>
              <a:effectLst/>
            </a:endParaRPr>
          </a:p>
          <a:p>
            <a:pPr algn="just"/>
            <a:r>
              <a:rPr lang="es-ES" b="1" i="1" dirty="0">
                <a:solidFill>
                  <a:srgbClr val="0000FF"/>
                </a:solidFill>
                <a:effectLst/>
              </a:rPr>
              <a:t>Si la pregunta de investigación cambia, una vez iniciada la investigación, se debe reiniciar la investigación y volver a revisar el problema, las teorías y la revisión bibliográfica</a:t>
            </a:r>
            <a:r>
              <a:rPr lang="es-ES" b="1" dirty="0">
                <a:solidFill>
                  <a:srgbClr val="0000FF"/>
                </a:solidFill>
                <a:effectLst/>
              </a:rPr>
              <a:t>.</a:t>
            </a:r>
            <a:endParaRPr lang="es-PE" b="1" dirty="0">
              <a:solidFill>
                <a:srgbClr val="0000FF"/>
              </a:solidFill>
              <a:effectLst/>
            </a:endParaRPr>
          </a:p>
        </p:txBody>
      </p:sp>
    </p:spTree>
    <p:extLst>
      <p:ext uri="{BB962C8B-B14F-4D97-AF65-F5344CB8AC3E}">
        <p14:creationId xmlns:p14="http://schemas.microsoft.com/office/powerpoint/2010/main" val="1379745588"/>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4" name="Rectangle 4"/>
          <p:cNvSpPr>
            <a:spLocks noChangeArrowheads="1"/>
          </p:cNvSpPr>
          <p:nvPr/>
        </p:nvSpPr>
        <p:spPr bwMode="auto">
          <a:xfrm>
            <a:off x="250825" y="188913"/>
            <a:ext cx="8713788" cy="936625"/>
          </a:xfrm>
          <a:prstGeom prst="rect">
            <a:avLst/>
          </a:prstGeom>
          <a:solidFill>
            <a:srgbClr val="0099FF"/>
          </a:solidFill>
          <a:ln w="9525">
            <a:noFill/>
            <a:miter lim="800000"/>
            <a:headEnd/>
            <a:tailEnd/>
          </a:ln>
        </p:spPr>
        <p:txBody>
          <a:bodyPr anchor="b"/>
          <a:lstStyle/>
          <a:p>
            <a:pPr algn="ctr" eaLnBrk="1" hangingPunct="1">
              <a:defRPr/>
            </a:pPr>
            <a:endParaRPr lang="es-ES" sz="3200" b="1" dirty="0">
              <a:effectLst>
                <a:outerShdw blurRad="38100" dist="38100" dir="2700000" algn="tl">
                  <a:srgbClr val="000000"/>
                </a:outerShdw>
              </a:effectLst>
              <a:latin typeface="Tahoma" pitchFamily="34" charset="0"/>
            </a:endParaRPr>
          </a:p>
          <a:p>
            <a:pPr algn="ctr" eaLnBrk="1" hangingPunct="1">
              <a:defRPr/>
            </a:pPr>
            <a:r>
              <a:rPr lang="es-ES" sz="2800" b="1" dirty="0">
                <a:effectLst>
                  <a:outerShdw blurRad="38100" dist="38100" dir="2700000" algn="tl">
                    <a:srgbClr val="000000"/>
                  </a:outerShdw>
                </a:effectLst>
                <a:latin typeface="Tahoma" pitchFamily="34" charset="0"/>
              </a:rPr>
              <a:t>FORMULACIÓN DE LOS PROBLEMAS DE INVESTIGACIÓN</a:t>
            </a:r>
            <a:endParaRPr lang="es-ES_tradnl" sz="2800" b="1" dirty="0">
              <a:effectLst>
                <a:outerShdw blurRad="38100" dist="38100" dir="2700000" algn="tl">
                  <a:srgbClr val="000000"/>
                </a:outerShdw>
              </a:effectLst>
              <a:latin typeface="Tahoma" pitchFamily="34" charset="0"/>
            </a:endParaRPr>
          </a:p>
        </p:txBody>
      </p:sp>
      <p:sp>
        <p:nvSpPr>
          <p:cNvPr id="23555" name="Rectangle 3"/>
          <p:cNvSpPr txBox="1">
            <a:spLocks noChangeArrowheads="1"/>
          </p:cNvSpPr>
          <p:nvPr/>
        </p:nvSpPr>
        <p:spPr bwMode="auto">
          <a:xfrm>
            <a:off x="106933" y="1989981"/>
            <a:ext cx="4465067" cy="4751387"/>
          </a:xfrm>
          <a:prstGeom prst="rect">
            <a:avLst/>
          </a:prstGeom>
          <a:solidFill>
            <a:schemeClr val="tx1"/>
          </a:solidFill>
          <a:ln w="57150">
            <a:solidFill>
              <a:srgbClr val="FF6600"/>
            </a:solidFill>
            <a:miter lim="800000"/>
            <a:headEnd/>
            <a:tailEnd/>
          </a:ln>
        </p:spPr>
        <p:txBody>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buFont typeface="Wingdings" panose="05000000000000000000" pitchFamily="2" charset="2"/>
              <a:buNone/>
            </a:pPr>
            <a:r>
              <a:rPr lang="es-ES" altLang="es-PE" sz="2000" b="1" dirty="0">
                <a:solidFill>
                  <a:srgbClr val="0000FF"/>
                </a:solidFill>
              </a:rPr>
              <a:t>¿Qué es....? </a:t>
            </a:r>
          </a:p>
          <a:p>
            <a:pPr>
              <a:buFont typeface="Wingdings" panose="05000000000000000000" pitchFamily="2" charset="2"/>
              <a:buNone/>
            </a:pPr>
            <a:r>
              <a:rPr lang="es-ES" altLang="es-PE" sz="2000" b="1" dirty="0">
                <a:solidFill>
                  <a:srgbClr val="0000FF"/>
                </a:solidFill>
              </a:rPr>
              <a:t>¿Cómo se viene dando...? </a:t>
            </a:r>
          </a:p>
          <a:p>
            <a:pPr>
              <a:buFont typeface="Wingdings" panose="05000000000000000000" pitchFamily="2" charset="2"/>
              <a:buNone/>
            </a:pPr>
            <a:r>
              <a:rPr lang="es-ES" altLang="es-PE" sz="2000" b="1" dirty="0">
                <a:solidFill>
                  <a:srgbClr val="0000FF"/>
                </a:solidFill>
              </a:rPr>
              <a:t>¿Cuáles son las características..? </a:t>
            </a:r>
          </a:p>
          <a:p>
            <a:pPr>
              <a:buFont typeface="Wingdings" panose="05000000000000000000" pitchFamily="2" charset="2"/>
              <a:buNone/>
            </a:pPr>
            <a:r>
              <a:rPr lang="es-ES" altLang="es-PE" sz="2000" b="1" dirty="0">
                <a:solidFill>
                  <a:schemeClr val="accent4">
                    <a:lumMod val="10000"/>
                  </a:schemeClr>
                </a:solidFill>
              </a:rPr>
              <a:t>¿Desde cuándo…...?</a:t>
            </a:r>
          </a:p>
          <a:p>
            <a:pPr>
              <a:buFont typeface="Wingdings" panose="05000000000000000000" pitchFamily="2" charset="2"/>
              <a:buNone/>
            </a:pPr>
            <a:r>
              <a:rPr lang="es-ES" altLang="es-PE" sz="2000" b="1" dirty="0">
                <a:solidFill>
                  <a:schemeClr val="accent4">
                    <a:lumMod val="10000"/>
                  </a:schemeClr>
                </a:solidFill>
              </a:rPr>
              <a:t>¿De qué manera…..? </a:t>
            </a:r>
          </a:p>
          <a:p>
            <a:pPr>
              <a:buFont typeface="Wingdings" panose="05000000000000000000" pitchFamily="2" charset="2"/>
              <a:buNone/>
            </a:pPr>
            <a:r>
              <a:rPr lang="es-ES" altLang="es-PE" sz="2000" b="1" dirty="0">
                <a:solidFill>
                  <a:schemeClr val="accent4">
                    <a:lumMod val="10000"/>
                  </a:schemeClr>
                </a:solidFill>
              </a:rPr>
              <a:t>¿Cómo ha venido dándose...? </a:t>
            </a:r>
          </a:p>
          <a:p>
            <a:pPr>
              <a:buFont typeface="Wingdings" panose="05000000000000000000" pitchFamily="2" charset="2"/>
              <a:buNone/>
            </a:pPr>
            <a:r>
              <a:rPr lang="es-ES" altLang="es-PE" sz="2000" b="1" dirty="0">
                <a:solidFill>
                  <a:srgbClr val="C00000"/>
                </a:solidFill>
              </a:rPr>
              <a:t>¿Qué relación existe entre...? </a:t>
            </a:r>
          </a:p>
          <a:p>
            <a:pPr>
              <a:buFont typeface="Wingdings" panose="05000000000000000000" pitchFamily="2" charset="2"/>
              <a:buNone/>
            </a:pPr>
            <a:r>
              <a:rPr lang="es-ES" altLang="es-PE" sz="2000" b="1" dirty="0">
                <a:solidFill>
                  <a:srgbClr val="C00000"/>
                </a:solidFill>
              </a:rPr>
              <a:t>¿Cuál es la relación que se da entre..? </a:t>
            </a:r>
          </a:p>
          <a:p>
            <a:pPr>
              <a:buFont typeface="Wingdings" panose="05000000000000000000" pitchFamily="2" charset="2"/>
              <a:buNone/>
            </a:pPr>
            <a:r>
              <a:rPr lang="es-ES" altLang="es-PE" sz="1800" b="1" dirty="0">
                <a:solidFill>
                  <a:srgbClr val="0000FF"/>
                </a:solidFill>
              </a:rPr>
              <a:t>¿Por qué ….. Produce efectos en ….? </a:t>
            </a:r>
          </a:p>
          <a:p>
            <a:pPr>
              <a:buFont typeface="Wingdings" panose="05000000000000000000" pitchFamily="2" charset="2"/>
              <a:buNone/>
            </a:pPr>
            <a:r>
              <a:rPr lang="es-ES" altLang="es-PE" sz="2000" b="1" dirty="0">
                <a:solidFill>
                  <a:srgbClr val="0000FF"/>
                </a:solidFill>
              </a:rPr>
              <a:t>¿Cuáles son las causas de...? </a:t>
            </a:r>
          </a:p>
          <a:p>
            <a:pPr>
              <a:buFont typeface="Wingdings" panose="05000000000000000000" pitchFamily="2" charset="2"/>
              <a:buNone/>
            </a:pPr>
            <a:r>
              <a:rPr lang="es-ES" altLang="es-PE" sz="2000" b="1" dirty="0">
                <a:solidFill>
                  <a:srgbClr val="0000FF"/>
                </a:solidFill>
              </a:rPr>
              <a:t>¿Qué factores han generado...? </a:t>
            </a:r>
          </a:p>
          <a:p>
            <a:pPr>
              <a:buFont typeface="Wingdings" panose="05000000000000000000" pitchFamily="2" charset="2"/>
              <a:buNone/>
            </a:pPr>
            <a:r>
              <a:rPr lang="es-ES" altLang="es-PE" sz="2000" b="1" dirty="0">
                <a:solidFill>
                  <a:srgbClr val="0000FF"/>
                </a:solidFill>
              </a:rPr>
              <a:t>¿Cuál es la magnitud...?</a:t>
            </a:r>
            <a:endParaRPr lang="es-ES" altLang="es-PE" sz="2000" b="1" dirty="0">
              <a:solidFill>
                <a:srgbClr val="0000FF"/>
              </a:solidFill>
              <a:latin typeface="Arial" panose="020B0604020202020204" pitchFamily="34" charset="0"/>
              <a:cs typeface="Arial" panose="020B0604020202020204" pitchFamily="34" charset="0"/>
            </a:endParaRPr>
          </a:p>
        </p:txBody>
      </p:sp>
      <p:sp>
        <p:nvSpPr>
          <p:cNvPr id="6" name="Rectangle 3"/>
          <p:cNvSpPr txBox="1">
            <a:spLocks noChangeArrowheads="1"/>
          </p:cNvSpPr>
          <p:nvPr/>
        </p:nvSpPr>
        <p:spPr bwMode="auto">
          <a:xfrm>
            <a:off x="4787900" y="1988840"/>
            <a:ext cx="4176713" cy="4751387"/>
          </a:xfrm>
          <a:prstGeom prst="rect">
            <a:avLst/>
          </a:prstGeom>
          <a:solidFill>
            <a:schemeClr val="tx1"/>
          </a:solidFill>
          <a:ln w="57150">
            <a:solidFill>
              <a:srgbClr val="FF6600"/>
            </a:solidFill>
            <a:miter lim="800000"/>
            <a:headEnd/>
            <a:tailEnd/>
          </a:ln>
          <a:effectLst/>
        </p:spPr>
        <p:txBody>
          <a:bodyPr/>
          <a:lstStyle>
            <a:lvl1pPr marL="0" indent="0" algn="ctr" rtl="0" eaLnBrk="0" fontAlgn="base" hangingPunct="0">
              <a:spcBef>
                <a:spcPct val="20000"/>
              </a:spcBef>
              <a:spcAft>
                <a:spcPct val="0"/>
              </a:spcAft>
              <a:buClr>
                <a:schemeClr val="hlink"/>
              </a:buClr>
              <a:buSzPct val="65000"/>
              <a:buFont typeface="Wingdings" pitchFamily="2" charset="2"/>
              <a:buNone/>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65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SzPct val="65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fo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defRPr>
            </a:lvl9pPr>
          </a:lstStyle>
          <a:p>
            <a:pPr algn="l">
              <a:defRPr/>
            </a:pPr>
            <a:r>
              <a:rPr lang="es-ES" sz="1800" dirty="0"/>
              <a:t>¿</a:t>
            </a:r>
            <a:r>
              <a:rPr lang="es-ES" sz="2000" b="1" dirty="0">
                <a:solidFill>
                  <a:srgbClr val="0000FF"/>
                </a:solidFill>
                <a:effectLst/>
              </a:rPr>
              <a:t>Qué efectos produce … </a:t>
            </a:r>
          </a:p>
          <a:p>
            <a:pPr algn="l">
              <a:defRPr/>
            </a:pPr>
            <a:r>
              <a:rPr lang="es-ES" sz="2000" b="1" dirty="0">
                <a:solidFill>
                  <a:srgbClr val="0000FF"/>
                </a:solidFill>
                <a:effectLst/>
              </a:rPr>
              <a:t>¿De qué manera influye … </a:t>
            </a:r>
          </a:p>
          <a:p>
            <a:pPr algn="l">
              <a:defRPr/>
            </a:pPr>
            <a:r>
              <a:rPr lang="es-ES" sz="2000" b="1" dirty="0">
                <a:solidFill>
                  <a:srgbClr val="0000FF"/>
                </a:solidFill>
                <a:effectLst/>
              </a:rPr>
              <a:t>¿En qué medida favorece. </a:t>
            </a:r>
          </a:p>
          <a:p>
            <a:pPr algn="l">
              <a:defRPr/>
            </a:pPr>
            <a:r>
              <a:rPr lang="es-ES" sz="2000" b="1" dirty="0">
                <a:solidFill>
                  <a:srgbClr val="0000FF"/>
                </a:solidFill>
                <a:effectLst/>
              </a:rPr>
              <a:t>¿Cuál es la influencia … </a:t>
            </a:r>
          </a:p>
          <a:p>
            <a:pPr algn="l">
              <a:defRPr/>
            </a:pPr>
            <a:r>
              <a:rPr lang="es-ES" sz="2000" b="1" dirty="0">
                <a:solidFill>
                  <a:srgbClr val="0000FF"/>
                </a:solidFill>
                <a:effectLst/>
              </a:rPr>
              <a:t>¿Cómo influye … 	</a:t>
            </a:r>
          </a:p>
          <a:p>
            <a:pPr algn="l">
              <a:defRPr/>
            </a:pPr>
            <a:r>
              <a:rPr lang="es-ES" sz="2000" b="1" dirty="0">
                <a:solidFill>
                  <a:srgbClr val="0000FF"/>
                </a:solidFill>
                <a:effectLst/>
              </a:rPr>
              <a:t>¿Cuáles serían los resultados..</a:t>
            </a:r>
          </a:p>
          <a:p>
            <a:pPr algn="l">
              <a:defRPr/>
            </a:pPr>
            <a:r>
              <a:rPr lang="es-ES" sz="2000" b="1" dirty="0">
                <a:solidFill>
                  <a:srgbClr val="0000FF"/>
                </a:solidFill>
                <a:effectLst/>
              </a:rPr>
              <a:t>¿Cuáles serían los efectos …</a:t>
            </a:r>
          </a:p>
          <a:p>
            <a:pPr algn="l">
              <a:defRPr/>
            </a:pPr>
            <a:r>
              <a:rPr lang="es-ES" sz="2000" b="1" dirty="0">
                <a:solidFill>
                  <a:srgbClr val="0000FF"/>
                </a:solidFill>
                <a:effectLst/>
              </a:rPr>
              <a:t>¿En qué grado favorece … </a:t>
            </a:r>
          </a:p>
          <a:p>
            <a:pPr algn="l">
              <a:defRPr/>
            </a:pPr>
            <a:r>
              <a:rPr lang="es-ES" sz="2000" b="1" dirty="0">
                <a:solidFill>
                  <a:srgbClr val="0000FF"/>
                </a:solidFill>
                <a:effectLst/>
              </a:rPr>
              <a:t>¿Cuáles serían los factores …</a:t>
            </a:r>
          </a:p>
        </p:txBody>
      </p:sp>
      <p:sp>
        <p:nvSpPr>
          <p:cNvPr id="5" name="Rectangle 4"/>
          <p:cNvSpPr>
            <a:spLocks noChangeArrowheads="1"/>
          </p:cNvSpPr>
          <p:nvPr/>
        </p:nvSpPr>
        <p:spPr bwMode="auto">
          <a:xfrm>
            <a:off x="4787900" y="1268413"/>
            <a:ext cx="4176713" cy="720427"/>
          </a:xfrm>
          <a:prstGeom prst="rect">
            <a:avLst/>
          </a:prstGeom>
          <a:solidFill>
            <a:srgbClr val="FF0000"/>
          </a:solidFill>
          <a:ln w="9525">
            <a:noFill/>
            <a:miter lim="800000"/>
            <a:headEnd/>
            <a:tailEnd/>
          </a:ln>
        </p:spPr>
        <p:txBody>
          <a:bodyPr anchor="b"/>
          <a:lstStyle/>
          <a:p>
            <a:pPr algn="ctr" eaLnBrk="1" hangingPunct="1">
              <a:defRPr/>
            </a:pPr>
            <a:endParaRPr lang="es-ES" sz="2800" b="1" dirty="0">
              <a:solidFill>
                <a:srgbClr val="7030A0"/>
              </a:solidFill>
              <a:effectLst>
                <a:outerShdw blurRad="38100" dist="38100" dir="2700000" algn="tl">
                  <a:srgbClr val="000000"/>
                </a:outerShdw>
              </a:effectLst>
              <a:latin typeface="Tahoma" pitchFamily="34" charset="0"/>
            </a:endParaRPr>
          </a:p>
          <a:p>
            <a:pPr algn="ctr" eaLnBrk="1" hangingPunct="1">
              <a:defRPr/>
            </a:pPr>
            <a:r>
              <a:rPr lang="es-ES" sz="2400" b="1" dirty="0">
                <a:effectLst>
                  <a:outerShdw blurRad="38100" dist="38100" dir="2700000" algn="tl">
                    <a:srgbClr val="000000"/>
                  </a:outerShdw>
                </a:effectLst>
                <a:latin typeface="Tahoma" pitchFamily="34" charset="0"/>
              </a:rPr>
              <a:t>Nivel Explicativo - Experimental</a:t>
            </a:r>
            <a:endParaRPr lang="es-ES_tradnl" sz="2400" b="1" dirty="0">
              <a:effectLst>
                <a:outerShdw blurRad="38100" dist="38100" dir="2700000" algn="tl">
                  <a:srgbClr val="000000"/>
                </a:outerShdw>
              </a:effectLst>
              <a:latin typeface="Tahoma" pitchFamily="34" charset="0"/>
            </a:endParaRPr>
          </a:p>
        </p:txBody>
      </p:sp>
      <p:sp>
        <p:nvSpPr>
          <p:cNvPr id="7" name="Rectangle 4"/>
          <p:cNvSpPr>
            <a:spLocks noChangeArrowheads="1"/>
          </p:cNvSpPr>
          <p:nvPr/>
        </p:nvSpPr>
        <p:spPr bwMode="auto">
          <a:xfrm>
            <a:off x="107504" y="1268413"/>
            <a:ext cx="4464496" cy="720427"/>
          </a:xfrm>
          <a:prstGeom prst="rect">
            <a:avLst/>
          </a:prstGeom>
          <a:solidFill>
            <a:srgbClr val="FF0000"/>
          </a:solidFill>
          <a:ln w="9525">
            <a:noFill/>
            <a:miter lim="800000"/>
            <a:headEnd/>
            <a:tailEnd/>
          </a:ln>
        </p:spPr>
        <p:txBody>
          <a:bodyPr anchor="b"/>
          <a:lstStyle/>
          <a:p>
            <a:pPr algn="ctr" eaLnBrk="1" hangingPunct="1">
              <a:defRPr/>
            </a:pPr>
            <a:endParaRPr lang="es-ES" sz="2400" b="1" dirty="0">
              <a:solidFill>
                <a:srgbClr val="7030A0"/>
              </a:solidFill>
              <a:effectLst>
                <a:outerShdw blurRad="38100" dist="38100" dir="2700000" algn="tl">
                  <a:srgbClr val="000000"/>
                </a:outerShdw>
              </a:effectLst>
              <a:latin typeface="Tahoma" pitchFamily="34" charset="0"/>
            </a:endParaRPr>
          </a:p>
          <a:p>
            <a:pPr algn="ctr" eaLnBrk="1" hangingPunct="1">
              <a:defRPr/>
            </a:pPr>
            <a:r>
              <a:rPr lang="es-ES" sz="2000" b="1" dirty="0">
                <a:effectLst>
                  <a:outerShdw blurRad="38100" dist="38100" dir="2700000" algn="tl">
                    <a:srgbClr val="000000"/>
                  </a:outerShdw>
                </a:effectLst>
                <a:latin typeface="Tahoma" pitchFamily="34" charset="0"/>
              </a:rPr>
              <a:t>Nivel Exploratorio, Descriptivo y Correlacional</a:t>
            </a:r>
            <a:endParaRPr lang="es-ES_tradnl" sz="2000" b="1" dirty="0">
              <a:effectLst>
                <a:outerShdw blurRad="38100" dist="38100" dir="2700000" algn="tl">
                  <a:srgbClr val="000000"/>
                </a:outerShdw>
              </a:effectLst>
              <a:latin typeface="Tahoma" pitchFamily="34" charset="0"/>
            </a:endParaRP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4"/>
          <p:cNvSpPr>
            <a:spLocks noChangeArrowheads="1"/>
          </p:cNvSpPr>
          <p:nvPr/>
        </p:nvSpPr>
        <p:spPr bwMode="auto">
          <a:xfrm>
            <a:off x="250825" y="188913"/>
            <a:ext cx="8713788" cy="936625"/>
          </a:xfrm>
          <a:prstGeom prst="rect">
            <a:avLst/>
          </a:prstGeom>
          <a:solidFill>
            <a:srgbClr val="0099FF"/>
          </a:solidFill>
          <a:ln w="9525">
            <a:noFill/>
            <a:miter lim="800000"/>
            <a:headEnd/>
            <a:tailEnd/>
          </a:ln>
        </p:spPr>
        <p:txBody>
          <a:bodyPr anchor="b"/>
          <a:lstStyle/>
          <a:p>
            <a:pPr algn="ctr" eaLnBrk="1" hangingPunct="1">
              <a:defRPr/>
            </a:pPr>
            <a:endParaRPr lang="es-ES" sz="3200" b="1" dirty="0">
              <a:effectLst>
                <a:outerShdw blurRad="38100" dist="38100" dir="2700000" algn="tl">
                  <a:srgbClr val="000000"/>
                </a:outerShdw>
              </a:effectLst>
              <a:latin typeface="Tahoma" pitchFamily="34" charset="0"/>
            </a:endParaRPr>
          </a:p>
          <a:p>
            <a:pPr algn="ctr" eaLnBrk="1" hangingPunct="1">
              <a:defRPr/>
            </a:pPr>
            <a:r>
              <a:rPr lang="es-ES" sz="2800" b="1" dirty="0">
                <a:effectLst>
                  <a:outerShdw blurRad="38100" dist="38100" dir="2700000" algn="tl">
                    <a:srgbClr val="000000"/>
                  </a:outerShdw>
                </a:effectLst>
                <a:latin typeface="Tahoma" pitchFamily="34" charset="0"/>
              </a:rPr>
              <a:t>FORMULACIÓN DEL PROBLEMA CORRELACIONAL – EJEMPLO</a:t>
            </a:r>
            <a:endParaRPr lang="es-ES_tradnl" sz="2800" b="1" dirty="0">
              <a:effectLst>
                <a:outerShdw blurRad="38100" dist="38100" dir="2700000" algn="tl">
                  <a:srgbClr val="000000"/>
                </a:outerShdw>
              </a:effectLst>
              <a:latin typeface="Tahoma" pitchFamily="34" charset="0"/>
            </a:endParaRPr>
          </a:p>
        </p:txBody>
      </p:sp>
      <p:sp>
        <p:nvSpPr>
          <p:cNvPr id="24579" name="Rectangle 3"/>
          <p:cNvSpPr txBox="1">
            <a:spLocks noChangeArrowheads="1"/>
          </p:cNvSpPr>
          <p:nvPr/>
        </p:nvSpPr>
        <p:spPr bwMode="auto">
          <a:xfrm>
            <a:off x="250825" y="1268413"/>
            <a:ext cx="8642350" cy="1873250"/>
          </a:xfrm>
          <a:prstGeom prst="rect">
            <a:avLst/>
          </a:prstGeom>
          <a:noFill/>
          <a:ln w="571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a:buFont typeface="Wingdings" panose="05000000000000000000" pitchFamily="2" charset="2"/>
              <a:buNone/>
            </a:pPr>
            <a:r>
              <a:rPr lang="es-ES" altLang="es-PE" sz="2400" b="1" dirty="0">
                <a:solidFill>
                  <a:srgbClr val="0000FF"/>
                </a:solidFill>
              </a:rPr>
              <a:t>¿</a:t>
            </a:r>
            <a:r>
              <a:rPr lang="es-ES" altLang="es-PE" sz="2400" b="1" dirty="0">
                <a:solidFill>
                  <a:schemeClr val="accent1">
                    <a:lumMod val="60000"/>
                    <a:lumOff val="40000"/>
                  </a:schemeClr>
                </a:solidFill>
              </a:rPr>
              <a:t>Qué relación existe</a:t>
            </a:r>
            <a:r>
              <a:rPr lang="es-ES" altLang="es-PE" sz="2400" b="1" baseline="30000" dirty="0">
                <a:solidFill>
                  <a:schemeClr val="accent1">
                    <a:lumMod val="60000"/>
                    <a:lumOff val="40000"/>
                  </a:schemeClr>
                </a:solidFill>
              </a:rPr>
              <a:t>(1)</a:t>
            </a:r>
            <a:r>
              <a:rPr lang="es-ES" altLang="es-PE" sz="2400" b="1" dirty="0">
                <a:solidFill>
                  <a:schemeClr val="accent1">
                    <a:lumMod val="60000"/>
                    <a:lumOff val="40000"/>
                  </a:schemeClr>
                </a:solidFill>
              </a:rPr>
              <a:t> </a:t>
            </a:r>
            <a:r>
              <a:rPr lang="es-ES" altLang="es-PE" sz="2400" b="1" dirty="0">
                <a:solidFill>
                  <a:srgbClr val="FF6600"/>
                </a:solidFill>
              </a:rPr>
              <a:t>entre la inteligencia emocional</a:t>
            </a:r>
            <a:r>
              <a:rPr lang="es-ES" altLang="es-PE" sz="2400" b="1" baseline="30000" dirty="0">
                <a:solidFill>
                  <a:srgbClr val="FF0000"/>
                </a:solidFill>
              </a:rPr>
              <a:t>(2)</a:t>
            </a:r>
            <a:r>
              <a:rPr lang="es-ES" altLang="es-PE" sz="2400" b="1" dirty="0">
                <a:solidFill>
                  <a:srgbClr val="0000FF"/>
                </a:solidFill>
              </a:rPr>
              <a:t> y</a:t>
            </a:r>
            <a:r>
              <a:rPr lang="es-ES" altLang="es-PE" sz="2400" b="1" baseline="30000" dirty="0">
                <a:solidFill>
                  <a:srgbClr val="FF0000"/>
                </a:solidFill>
              </a:rPr>
              <a:t>(3) </a:t>
            </a:r>
            <a:r>
              <a:rPr lang="es-ES" altLang="es-PE" sz="2400" b="1" dirty="0">
                <a:solidFill>
                  <a:srgbClr val="00FF00"/>
                </a:solidFill>
              </a:rPr>
              <a:t>el clima institucional</a:t>
            </a:r>
            <a:r>
              <a:rPr lang="es-ES" altLang="es-PE" sz="2400" b="1" baseline="30000" dirty="0">
                <a:solidFill>
                  <a:srgbClr val="00FF00"/>
                </a:solidFill>
              </a:rPr>
              <a:t>(4)</a:t>
            </a:r>
            <a:r>
              <a:rPr lang="es-ES" altLang="es-PE" sz="2400" b="1" dirty="0">
                <a:solidFill>
                  <a:srgbClr val="00FF00"/>
                </a:solidFill>
              </a:rPr>
              <a:t> </a:t>
            </a:r>
            <a:r>
              <a:rPr lang="es-ES" altLang="es-PE" sz="2000" b="1" dirty="0">
                <a:solidFill>
                  <a:srgbClr val="002060"/>
                </a:solidFill>
              </a:rPr>
              <a:t>en el personal docente y administrativo</a:t>
            </a:r>
            <a:r>
              <a:rPr lang="es-ES" altLang="es-PE" sz="2000" b="1" dirty="0">
                <a:solidFill>
                  <a:srgbClr val="0000FF"/>
                </a:solidFill>
              </a:rPr>
              <a:t> </a:t>
            </a:r>
            <a:r>
              <a:rPr lang="es-ES" altLang="es-PE" sz="2000" b="1" dirty="0">
                <a:solidFill>
                  <a:srgbClr val="002060"/>
                </a:solidFill>
              </a:rPr>
              <a:t>de la Escuela Profesional de Ingeniería de Sistemas</a:t>
            </a:r>
            <a:r>
              <a:rPr lang="es-ES" altLang="es-PE" sz="2400" b="1" baseline="30000" dirty="0">
                <a:solidFill>
                  <a:srgbClr val="002060"/>
                </a:solidFill>
              </a:rPr>
              <a:t>(5) </a:t>
            </a:r>
            <a:r>
              <a:rPr lang="es-ES" altLang="es-PE" sz="2400" b="1" dirty="0">
                <a:solidFill>
                  <a:srgbClr val="C00000"/>
                </a:solidFill>
              </a:rPr>
              <a:t>de la Universidad Nacional del Altiplano</a:t>
            </a:r>
            <a:r>
              <a:rPr lang="es-ES" altLang="es-PE" sz="2400" b="1" baseline="30000" dirty="0">
                <a:solidFill>
                  <a:srgbClr val="C00000"/>
                </a:solidFill>
              </a:rPr>
              <a:t>(6)</a:t>
            </a:r>
            <a:r>
              <a:rPr lang="es-ES" altLang="es-PE" sz="2400" b="1" dirty="0">
                <a:solidFill>
                  <a:srgbClr val="C00000"/>
                </a:solidFill>
              </a:rPr>
              <a:t> </a:t>
            </a:r>
            <a:r>
              <a:rPr lang="es-ES" altLang="es-PE" sz="2400" b="1" dirty="0">
                <a:solidFill>
                  <a:srgbClr val="FFC000"/>
                </a:solidFill>
              </a:rPr>
              <a:t>de Puno</a:t>
            </a:r>
            <a:r>
              <a:rPr lang="es-ES" altLang="es-PE" sz="2400" b="1" baseline="30000" dirty="0">
                <a:solidFill>
                  <a:srgbClr val="FFC000"/>
                </a:solidFill>
              </a:rPr>
              <a:t>(7)</a:t>
            </a:r>
            <a:r>
              <a:rPr lang="es-ES" altLang="es-PE" sz="2400" b="1" baseline="30000" dirty="0">
                <a:solidFill>
                  <a:srgbClr val="FF0000"/>
                </a:solidFill>
              </a:rPr>
              <a:t> </a:t>
            </a:r>
            <a:r>
              <a:rPr lang="es-ES" altLang="es-PE" sz="2400" b="1" dirty="0">
                <a:solidFill>
                  <a:srgbClr val="0000FF"/>
                </a:solidFill>
              </a:rPr>
              <a:t>– </a:t>
            </a:r>
            <a:r>
              <a:rPr lang="es-ES" altLang="es-PE" sz="2400" b="1" dirty="0">
                <a:solidFill>
                  <a:srgbClr val="7030A0"/>
                </a:solidFill>
              </a:rPr>
              <a:t>2017</a:t>
            </a:r>
            <a:r>
              <a:rPr lang="es-ES" altLang="es-PE" sz="2400" b="1" baseline="30000" dirty="0">
                <a:solidFill>
                  <a:srgbClr val="7030A0"/>
                </a:solidFill>
              </a:rPr>
              <a:t>(8)</a:t>
            </a:r>
            <a:r>
              <a:rPr lang="es-ES" altLang="es-PE" sz="2400" b="1" baseline="30000" dirty="0">
                <a:solidFill>
                  <a:schemeClr val="accent4"/>
                </a:solidFill>
              </a:rPr>
              <a:t> </a:t>
            </a:r>
          </a:p>
        </p:txBody>
      </p:sp>
      <p:sp>
        <p:nvSpPr>
          <p:cNvPr id="24580" name="Rectangle 3"/>
          <p:cNvSpPr txBox="1">
            <a:spLocks noChangeArrowheads="1"/>
          </p:cNvSpPr>
          <p:nvPr/>
        </p:nvSpPr>
        <p:spPr bwMode="auto">
          <a:xfrm>
            <a:off x="250825" y="3284538"/>
            <a:ext cx="8642350" cy="3457575"/>
          </a:xfrm>
          <a:prstGeom prst="rect">
            <a:avLst/>
          </a:prstGeom>
          <a:noFill/>
          <a:ln w="571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a:buFont typeface="Wingdings" panose="05000000000000000000" pitchFamily="2" charset="2"/>
              <a:buNone/>
            </a:pPr>
            <a:r>
              <a:rPr lang="es-ES" altLang="es-PE" sz="2400" b="1" u="sng" dirty="0">
                <a:solidFill>
                  <a:srgbClr val="FF0000"/>
                </a:solidFill>
              </a:rPr>
              <a:t>Elementos verificables</a:t>
            </a:r>
            <a:r>
              <a:rPr lang="es-ES" altLang="es-PE" sz="2400" b="1" dirty="0">
                <a:solidFill>
                  <a:srgbClr val="FF0000"/>
                </a:solidFill>
              </a:rPr>
              <a:t>:</a:t>
            </a:r>
            <a:endParaRPr lang="es-ES" altLang="es-PE" sz="2400" dirty="0">
              <a:solidFill>
                <a:srgbClr val="0000FF"/>
              </a:solidFill>
            </a:endParaRPr>
          </a:p>
          <a:p>
            <a:pPr algn="just">
              <a:buFont typeface="Wingdings" panose="05000000000000000000" pitchFamily="2" charset="2"/>
              <a:buNone/>
            </a:pPr>
            <a:r>
              <a:rPr lang="es-ES" altLang="es-PE" sz="2000" b="1" dirty="0">
                <a:solidFill>
                  <a:schemeClr val="accent1">
                    <a:lumMod val="60000"/>
                    <a:lumOff val="40000"/>
                  </a:schemeClr>
                </a:solidFill>
              </a:rPr>
              <a:t>(1) Pregunta clave </a:t>
            </a:r>
            <a:endParaRPr lang="es-ES" altLang="es-PE" sz="2000" dirty="0">
              <a:solidFill>
                <a:schemeClr val="accent1">
                  <a:lumMod val="60000"/>
                  <a:lumOff val="40000"/>
                </a:schemeClr>
              </a:solidFill>
            </a:endParaRPr>
          </a:p>
          <a:p>
            <a:pPr algn="just">
              <a:buFont typeface="Wingdings" panose="05000000000000000000" pitchFamily="2" charset="2"/>
              <a:buNone/>
            </a:pPr>
            <a:r>
              <a:rPr lang="es-ES" altLang="es-PE" sz="2000" b="1" dirty="0">
                <a:solidFill>
                  <a:srgbClr val="FF6600"/>
                </a:solidFill>
              </a:rPr>
              <a:t>(2) Variable 1 (variable independiente)</a:t>
            </a:r>
            <a:endParaRPr lang="es-ES" altLang="es-PE" sz="2000" dirty="0">
              <a:solidFill>
                <a:srgbClr val="FF6600"/>
              </a:solidFill>
            </a:endParaRPr>
          </a:p>
          <a:p>
            <a:pPr algn="just">
              <a:buFont typeface="Wingdings" panose="05000000000000000000" pitchFamily="2" charset="2"/>
              <a:buNone/>
            </a:pPr>
            <a:r>
              <a:rPr lang="es-ES" altLang="es-PE" sz="2000" b="1" dirty="0">
                <a:solidFill>
                  <a:srgbClr val="0000FF"/>
                </a:solidFill>
              </a:rPr>
              <a:t>(3) Enlace o relacionante o conexión</a:t>
            </a:r>
            <a:endParaRPr lang="es-ES" altLang="es-PE" sz="2000" dirty="0">
              <a:solidFill>
                <a:srgbClr val="0000FF"/>
              </a:solidFill>
            </a:endParaRPr>
          </a:p>
          <a:p>
            <a:pPr algn="just">
              <a:buFont typeface="Wingdings" panose="05000000000000000000" pitchFamily="2" charset="2"/>
              <a:buNone/>
            </a:pPr>
            <a:r>
              <a:rPr lang="es-ES" altLang="es-PE" sz="2000" b="1" dirty="0">
                <a:solidFill>
                  <a:srgbClr val="00FF00"/>
                </a:solidFill>
              </a:rPr>
              <a:t>(4) Variable 2 (variable dependiente)</a:t>
            </a:r>
            <a:endParaRPr lang="es-ES" altLang="es-PE" sz="2000" dirty="0">
              <a:solidFill>
                <a:srgbClr val="00FF00"/>
              </a:solidFill>
            </a:endParaRPr>
          </a:p>
          <a:p>
            <a:pPr algn="just">
              <a:buFont typeface="Wingdings" panose="05000000000000000000" pitchFamily="2" charset="2"/>
              <a:buNone/>
            </a:pPr>
            <a:r>
              <a:rPr lang="es-ES" altLang="es-PE" sz="2000" b="1" dirty="0">
                <a:solidFill>
                  <a:srgbClr val="002060"/>
                </a:solidFill>
              </a:rPr>
              <a:t>(5) Muestra/Población </a:t>
            </a:r>
            <a:endParaRPr lang="es-ES" altLang="es-PE" sz="2000" dirty="0">
              <a:solidFill>
                <a:srgbClr val="002060"/>
              </a:solidFill>
            </a:endParaRPr>
          </a:p>
          <a:p>
            <a:pPr algn="just">
              <a:buFont typeface="Wingdings" panose="05000000000000000000" pitchFamily="2" charset="2"/>
              <a:buNone/>
            </a:pPr>
            <a:r>
              <a:rPr lang="es-ES" altLang="es-PE" sz="2000" b="1" dirty="0">
                <a:solidFill>
                  <a:srgbClr val="C00000"/>
                </a:solidFill>
              </a:rPr>
              <a:t>(6) Ámbito organizacional (accesible) </a:t>
            </a:r>
            <a:endParaRPr lang="es-ES" altLang="es-PE" sz="2000" dirty="0">
              <a:solidFill>
                <a:srgbClr val="C00000"/>
              </a:solidFill>
            </a:endParaRPr>
          </a:p>
          <a:p>
            <a:pPr algn="just">
              <a:buFont typeface="Wingdings" panose="05000000000000000000" pitchFamily="2" charset="2"/>
              <a:buNone/>
            </a:pPr>
            <a:r>
              <a:rPr lang="es-ES" altLang="es-PE" sz="2000" b="1" dirty="0">
                <a:solidFill>
                  <a:srgbClr val="FFC000"/>
                </a:solidFill>
              </a:rPr>
              <a:t>(7) Ámbito geográfico (objetivo) </a:t>
            </a:r>
          </a:p>
          <a:p>
            <a:pPr algn="just">
              <a:buFont typeface="Wingdings" panose="05000000000000000000" pitchFamily="2" charset="2"/>
              <a:buNone/>
            </a:pPr>
            <a:r>
              <a:rPr lang="es-ES" altLang="es-PE" sz="2000" b="1" dirty="0">
                <a:solidFill>
                  <a:srgbClr val="7030A0"/>
                </a:solidFill>
              </a:rPr>
              <a:t>(8) Periodo al cual corresponde la información</a:t>
            </a:r>
            <a:r>
              <a:rPr lang="es-ES" altLang="es-PE" sz="2000" b="1" dirty="0">
                <a:solidFill>
                  <a:schemeClr val="accent4"/>
                </a:solidFill>
              </a:rPr>
              <a:t>.</a:t>
            </a:r>
            <a:endParaRPr lang="es-ES" altLang="es-PE" sz="2000" dirty="0">
              <a:solidFill>
                <a:schemeClr val="accent4"/>
              </a:solidFill>
            </a:endParaRP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4"/>
          <p:cNvSpPr>
            <a:spLocks noChangeArrowheads="1"/>
          </p:cNvSpPr>
          <p:nvPr/>
        </p:nvSpPr>
        <p:spPr bwMode="auto">
          <a:xfrm>
            <a:off x="250825" y="188913"/>
            <a:ext cx="8713788" cy="936625"/>
          </a:xfrm>
          <a:prstGeom prst="rect">
            <a:avLst/>
          </a:prstGeom>
          <a:solidFill>
            <a:srgbClr val="0099FF"/>
          </a:solidFill>
          <a:ln w="9525">
            <a:noFill/>
            <a:miter lim="800000"/>
            <a:headEnd/>
            <a:tailEnd/>
          </a:ln>
        </p:spPr>
        <p:txBody>
          <a:bodyPr anchor="b"/>
          <a:lstStyle/>
          <a:p>
            <a:pPr algn="ctr" eaLnBrk="1" hangingPunct="1">
              <a:defRPr/>
            </a:pPr>
            <a:endParaRPr lang="es-ES" sz="3200" b="1" dirty="0">
              <a:effectLst>
                <a:outerShdw blurRad="38100" dist="38100" dir="2700000" algn="tl">
                  <a:srgbClr val="000000"/>
                </a:outerShdw>
              </a:effectLst>
              <a:latin typeface="Tahoma" pitchFamily="34" charset="0"/>
            </a:endParaRPr>
          </a:p>
          <a:p>
            <a:pPr algn="ctr" eaLnBrk="1" hangingPunct="1">
              <a:defRPr/>
            </a:pPr>
            <a:r>
              <a:rPr lang="es-ES" sz="2800" b="1" dirty="0">
                <a:effectLst>
                  <a:outerShdw blurRad="38100" dist="38100" dir="2700000" algn="tl">
                    <a:srgbClr val="000000"/>
                  </a:outerShdw>
                </a:effectLst>
                <a:latin typeface="Tahoma" pitchFamily="34" charset="0"/>
              </a:rPr>
              <a:t>FORMULACIÓN DEL PROBLEMA CORRELACIONAL – EJEMPLO</a:t>
            </a:r>
            <a:endParaRPr lang="es-ES_tradnl" sz="2800" b="1" dirty="0">
              <a:effectLst>
                <a:outerShdw blurRad="38100" dist="38100" dir="2700000" algn="tl">
                  <a:srgbClr val="000000"/>
                </a:outerShdw>
              </a:effectLst>
              <a:latin typeface="Tahoma" pitchFamily="34" charset="0"/>
            </a:endParaRPr>
          </a:p>
        </p:txBody>
      </p:sp>
      <p:sp>
        <p:nvSpPr>
          <p:cNvPr id="24579" name="Rectangle 3"/>
          <p:cNvSpPr txBox="1">
            <a:spLocks noChangeArrowheads="1"/>
          </p:cNvSpPr>
          <p:nvPr/>
        </p:nvSpPr>
        <p:spPr bwMode="auto">
          <a:xfrm>
            <a:off x="250825" y="1268413"/>
            <a:ext cx="8642350" cy="1873250"/>
          </a:xfrm>
          <a:prstGeom prst="rect">
            <a:avLst/>
          </a:prstGeom>
          <a:noFill/>
          <a:ln w="571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a:buFont typeface="Wingdings" panose="05000000000000000000" pitchFamily="2" charset="2"/>
              <a:buNone/>
            </a:pPr>
            <a:r>
              <a:rPr lang="es-ES" altLang="es-PE" sz="2400" b="1" dirty="0">
                <a:solidFill>
                  <a:srgbClr val="0000FF"/>
                </a:solidFill>
              </a:rPr>
              <a:t>¿</a:t>
            </a:r>
            <a:r>
              <a:rPr lang="es-ES" altLang="es-PE" sz="2400" b="1" dirty="0">
                <a:solidFill>
                  <a:schemeClr val="accent1">
                    <a:lumMod val="60000"/>
                    <a:lumOff val="40000"/>
                  </a:schemeClr>
                </a:solidFill>
              </a:rPr>
              <a:t>De qué manera</a:t>
            </a:r>
            <a:r>
              <a:rPr lang="es-ES" altLang="es-PE" sz="2400" b="1" baseline="30000" dirty="0">
                <a:solidFill>
                  <a:schemeClr val="accent1">
                    <a:lumMod val="60000"/>
                    <a:lumOff val="40000"/>
                  </a:schemeClr>
                </a:solidFill>
              </a:rPr>
              <a:t>(1)</a:t>
            </a:r>
            <a:r>
              <a:rPr lang="es-ES" altLang="es-PE" sz="2400" b="1" dirty="0">
                <a:solidFill>
                  <a:schemeClr val="accent1">
                    <a:lumMod val="60000"/>
                    <a:lumOff val="40000"/>
                  </a:schemeClr>
                </a:solidFill>
              </a:rPr>
              <a:t> </a:t>
            </a:r>
            <a:r>
              <a:rPr lang="es-ES" altLang="es-PE" sz="2400" b="1" dirty="0">
                <a:solidFill>
                  <a:srgbClr val="FF6600"/>
                </a:solidFill>
              </a:rPr>
              <a:t>las habilidades sociales</a:t>
            </a:r>
            <a:r>
              <a:rPr lang="es-ES" altLang="es-PE" sz="2400" b="1" baseline="30000" dirty="0">
                <a:solidFill>
                  <a:srgbClr val="FF0000"/>
                </a:solidFill>
              </a:rPr>
              <a:t>(2)</a:t>
            </a:r>
            <a:r>
              <a:rPr lang="es-ES" altLang="es-PE" sz="2400" b="1" dirty="0">
                <a:solidFill>
                  <a:srgbClr val="0000FF"/>
                </a:solidFill>
              </a:rPr>
              <a:t> se relaciona con</a:t>
            </a:r>
            <a:r>
              <a:rPr lang="es-ES" altLang="es-PE" sz="2400" b="1" baseline="30000" dirty="0">
                <a:solidFill>
                  <a:srgbClr val="FF0000"/>
                </a:solidFill>
              </a:rPr>
              <a:t>(3) </a:t>
            </a:r>
            <a:r>
              <a:rPr lang="es-ES" altLang="es-PE" sz="2400" b="1" dirty="0">
                <a:solidFill>
                  <a:srgbClr val="00FF00"/>
                </a:solidFill>
              </a:rPr>
              <a:t>la inestabilidad emocional</a:t>
            </a:r>
            <a:r>
              <a:rPr lang="es-ES" altLang="es-PE" sz="2400" b="1" baseline="30000" dirty="0">
                <a:solidFill>
                  <a:srgbClr val="00FF00"/>
                </a:solidFill>
              </a:rPr>
              <a:t>(4)</a:t>
            </a:r>
            <a:r>
              <a:rPr lang="es-ES" altLang="es-PE" sz="2400" b="1" dirty="0">
                <a:solidFill>
                  <a:srgbClr val="00FF00"/>
                </a:solidFill>
              </a:rPr>
              <a:t> </a:t>
            </a:r>
            <a:r>
              <a:rPr lang="es-ES" altLang="es-PE" sz="2000" b="1" dirty="0">
                <a:solidFill>
                  <a:srgbClr val="002060"/>
                </a:solidFill>
              </a:rPr>
              <a:t>en los estudiantes</a:t>
            </a:r>
            <a:r>
              <a:rPr lang="es-ES" altLang="es-PE" sz="2400" b="1" baseline="30000" dirty="0">
                <a:solidFill>
                  <a:srgbClr val="002060"/>
                </a:solidFill>
              </a:rPr>
              <a:t>(5) </a:t>
            </a:r>
            <a:r>
              <a:rPr lang="es-ES" altLang="es-PE" sz="2400" b="1" dirty="0">
                <a:solidFill>
                  <a:srgbClr val="C00000"/>
                </a:solidFill>
              </a:rPr>
              <a:t>de la Universidad Nacional del Altiplano</a:t>
            </a:r>
            <a:r>
              <a:rPr lang="es-ES" altLang="es-PE" sz="2400" b="1" baseline="30000" dirty="0">
                <a:solidFill>
                  <a:srgbClr val="C00000"/>
                </a:solidFill>
              </a:rPr>
              <a:t>(6)</a:t>
            </a:r>
            <a:r>
              <a:rPr lang="es-ES" altLang="es-PE" sz="2400" b="1" dirty="0">
                <a:solidFill>
                  <a:srgbClr val="C00000"/>
                </a:solidFill>
              </a:rPr>
              <a:t> </a:t>
            </a:r>
            <a:r>
              <a:rPr lang="es-ES" altLang="es-PE" sz="2400" b="1" dirty="0">
                <a:solidFill>
                  <a:srgbClr val="FFC000"/>
                </a:solidFill>
              </a:rPr>
              <a:t> de Puno</a:t>
            </a:r>
            <a:r>
              <a:rPr lang="es-ES" altLang="es-PE" sz="2400" b="1" baseline="30000" dirty="0">
                <a:solidFill>
                  <a:srgbClr val="FFC000"/>
                </a:solidFill>
              </a:rPr>
              <a:t>(7)</a:t>
            </a:r>
            <a:r>
              <a:rPr lang="es-ES" altLang="es-PE" sz="2400" b="1" baseline="30000" dirty="0">
                <a:solidFill>
                  <a:srgbClr val="FF0000"/>
                </a:solidFill>
              </a:rPr>
              <a:t> </a:t>
            </a:r>
            <a:r>
              <a:rPr lang="es-ES" altLang="es-PE" sz="2400" b="1" dirty="0">
                <a:solidFill>
                  <a:srgbClr val="0000FF"/>
                </a:solidFill>
              </a:rPr>
              <a:t>– </a:t>
            </a:r>
            <a:r>
              <a:rPr lang="es-ES" altLang="es-PE" sz="2400" b="1" dirty="0">
                <a:solidFill>
                  <a:srgbClr val="7030A0"/>
                </a:solidFill>
              </a:rPr>
              <a:t>2017</a:t>
            </a:r>
            <a:r>
              <a:rPr lang="es-ES" altLang="es-PE" sz="2400" b="1" baseline="30000" dirty="0">
                <a:solidFill>
                  <a:srgbClr val="7030A0"/>
                </a:solidFill>
              </a:rPr>
              <a:t>(8)</a:t>
            </a:r>
            <a:r>
              <a:rPr lang="es-ES" altLang="es-PE" sz="2400" b="1" baseline="30000" dirty="0">
                <a:solidFill>
                  <a:schemeClr val="accent4"/>
                </a:solidFill>
              </a:rPr>
              <a:t> </a:t>
            </a:r>
          </a:p>
        </p:txBody>
      </p:sp>
      <p:sp>
        <p:nvSpPr>
          <p:cNvPr id="24580" name="Rectangle 3"/>
          <p:cNvSpPr txBox="1">
            <a:spLocks noChangeArrowheads="1"/>
          </p:cNvSpPr>
          <p:nvPr/>
        </p:nvSpPr>
        <p:spPr bwMode="auto">
          <a:xfrm>
            <a:off x="250825" y="3284538"/>
            <a:ext cx="8642350" cy="3457575"/>
          </a:xfrm>
          <a:prstGeom prst="rect">
            <a:avLst/>
          </a:prstGeom>
          <a:noFill/>
          <a:ln w="571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a:buFont typeface="Wingdings" panose="05000000000000000000" pitchFamily="2" charset="2"/>
              <a:buNone/>
            </a:pPr>
            <a:r>
              <a:rPr lang="es-ES" altLang="es-PE" sz="2400" b="1" u="sng" dirty="0">
                <a:solidFill>
                  <a:srgbClr val="FF0000"/>
                </a:solidFill>
              </a:rPr>
              <a:t>Elementos verificables</a:t>
            </a:r>
            <a:r>
              <a:rPr lang="es-ES" altLang="es-PE" sz="2400" b="1" dirty="0">
                <a:solidFill>
                  <a:srgbClr val="FF0000"/>
                </a:solidFill>
              </a:rPr>
              <a:t>:</a:t>
            </a:r>
            <a:endParaRPr lang="es-ES" altLang="es-PE" sz="2400" dirty="0">
              <a:solidFill>
                <a:srgbClr val="0000FF"/>
              </a:solidFill>
            </a:endParaRPr>
          </a:p>
          <a:p>
            <a:pPr algn="just">
              <a:buFont typeface="Wingdings" panose="05000000000000000000" pitchFamily="2" charset="2"/>
              <a:buNone/>
            </a:pPr>
            <a:r>
              <a:rPr lang="es-ES" altLang="es-PE" sz="2000" b="1" dirty="0">
                <a:solidFill>
                  <a:schemeClr val="accent1">
                    <a:lumMod val="60000"/>
                    <a:lumOff val="40000"/>
                  </a:schemeClr>
                </a:solidFill>
              </a:rPr>
              <a:t>(1) Pregunta clave </a:t>
            </a:r>
            <a:endParaRPr lang="es-ES" altLang="es-PE" sz="2000" dirty="0">
              <a:solidFill>
                <a:schemeClr val="accent1">
                  <a:lumMod val="60000"/>
                  <a:lumOff val="40000"/>
                </a:schemeClr>
              </a:solidFill>
            </a:endParaRPr>
          </a:p>
          <a:p>
            <a:pPr algn="just">
              <a:buFont typeface="Wingdings" panose="05000000000000000000" pitchFamily="2" charset="2"/>
              <a:buNone/>
            </a:pPr>
            <a:r>
              <a:rPr lang="es-ES" altLang="es-PE" sz="2000" b="1" dirty="0">
                <a:solidFill>
                  <a:srgbClr val="FF6600"/>
                </a:solidFill>
              </a:rPr>
              <a:t>(2) Variable 1 (variable independiente)</a:t>
            </a:r>
            <a:endParaRPr lang="es-ES" altLang="es-PE" sz="2000" dirty="0">
              <a:solidFill>
                <a:srgbClr val="FF6600"/>
              </a:solidFill>
            </a:endParaRPr>
          </a:p>
          <a:p>
            <a:pPr algn="just">
              <a:buFont typeface="Wingdings" panose="05000000000000000000" pitchFamily="2" charset="2"/>
              <a:buNone/>
            </a:pPr>
            <a:r>
              <a:rPr lang="es-ES" altLang="es-PE" sz="2000" b="1" dirty="0">
                <a:solidFill>
                  <a:srgbClr val="0000FF"/>
                </a:solidFill>
              </a:rPr>
              <a:t>(3) Enlace o relacionante o conexión</a:t>
            </a:r>
            <a:endParaRPr lang="es-ES" altLang="es-PE" sz="2000" dirty="0">
              <a:solidFill>
                <a:srgbClr val="0000FF"/>
              </a:solidFill>
            </a:endParaRPr>
          </a:p>
          <a:p>
            <a:pPr algn="just">
              <a:buFont typeface="Wingdings" panose="05000000000000000000" pitchFamily="2" charset="2"/>
              <a:buNone/>
            </a:pPr>
            <a:r>
              <a:rPr lang="es-ES" altLang="es-PE" sz="2000" b="1" dirty="0">
                <a:solidFill>
                  <a:srgbClr val="00FF00"/>
                </a:solidFill>
              </a:rPr>
              <a:t>(4) Variable 2 (variable dependiente)</a:t>
            </a:r>
            <a:endParaRPr lang="es-ES" altLang="es-PE" sz="2000" dirty="0">
              <a:solidFill>
                <a:srgbClr val="00FF00"/>
              </a:solidFill>
            </a:endParaRPr>
          </a:p>
          <a:p>
            <a:pPr algn="just">
              <a:buFont typeface="Wingdings" panose="05000000000000000000" pitchFamily="2" charset="2"/>
              <a:buNone/>
            </a:pPr>
            <a:r>
              <a:rPr lang="es-ES" altLang="es-PE" sz="2000" b="1" dirty="0">
                <a:solidFill>
                  <a:srgbClr val="002060"/>
                </a:solidFill>
              </a:rPr>
              <a:t>(5) Muestra/Población </a:t>
            </a:r>
            <a:endParaRPr lang="es-ES" altLang="es-PE" sz="2000" dirty="0">
              <a:solidFill>
                <a:srgbClr val="002060"/>
              </a:solidFill>
            </a:endParaRPr>
          </a:p>
          <a:p>
            <a:pPr algn="just">
              <a:buFont typeface="Wingdings" panose="05000000000000000000" pitchFamily="2" charset="2"/>
              <a:buNone/>
            </a:pPr>
            <a:r>
              <a:rPr lang="es-ES" altLang="es-PE" sz="2000" b="1" dirty="0">
                <a:solidFill>
                  <a:srgbClr val="C00000"/>
                </a:solidFill>
              </a:rPr>
              <a:t>(6) Ámbito organizacional (accesible) </a:t>
            </a:r>
            <a:endParaRPr lang="es-ES" altLang="es-PE" sz="2000" dirty="0">
              <a:solidFill>
                <a:srgbClr val="C00000"/>
              </a:solidFill>
            </a:endParaRPr>
          </a:p>
          <a:p>
            <a:pPr algn="just">
              <a:buFont typeface="Wingdings" panose="05000000000000000000" pitchFamily="2" charset="2"/>
              <a:buNone/>
            </a:pPr>
            <a:r>
              <a:rPr lang="es-ES" altLang="es-PE" sz="2000" b="1" dirty="0">
                <a:solidFill>
                  <a:srgbClr val="FFC000"/>
                </a:solidFill>
              </a:rPr>
              <a:t>(7) Ámbito geográfico (objetivo) </a:t>
            </a:r>
          </a:p>
          <a:p>
            <a:pPr algn="just">
              <a:buFont typeface="Wingdings" panose="05000000000000000000" pitchFamily="2" charset="2"/>
              <a:buNone/>
            </a:pPr>
            <a:r>
              <a:rPr lang="es-ES" altLang="es-PE" sz="2000" b="1" dirty="0">
                <a:solidFill>
                  <a:srgbClr val="7030A0"/>
                </a:solidFill>
              </a:rPr>
              <a:t>(8) Periodo al cual corresponde la información</a:t>
            </a:r>
            <a:r>
              <a:rPr lang="es-ES" altLang="es-PE" sz="2000" b="1" dirty="0">
                <a:solidFill>
                  <a:schemeClr val="accent4"/>
                </a:solidFill>
              </a:rPr>
              <a:t>.</a:t>
            </a:r>
            <a:endParaRPr lang="es-ES" altLang="es-PE" sz="2000" dirty="0">
              <a:solidFill>
                <a:schemeClr val="accent4"/>
              </a:solidFill>
            </a:endParaRPr>
          </a:p>
        </p:txBody>
      </p:sp>
    </p:spTree>
    <p:extLst>
      <p:ext uri="{BB962C8B-B14F-4D97-AF65-F5344CB8AC3E}">
        <p14:creationId xmlns:p14="http://schemas.microsoft.com/office/powerpoint/2010/main" val="2767748473"/>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4"/>
          <p:cNvSpPr>
            <a:spLocks noChangeArrowheads="1"/>
          </p:cNvSpPr>
          <p:nvPr/>
        </p:nvSpPr>
        <p:spPr bwMode="auto">
          <a:xfrm>
            <a:off x="250825" y="188913"/>
            <a:ext cx="8713788" cy="936625"/>
          </a:xfrm>
          <a:prstGeom prst="rect">
            <a:avLst/>
          </a:prstGeom>
          <a:solidFill>
            <a:srgbClr val="0099FF"/>
          </a:solidFill>
          <a:ln w="9525">
            <a:noFill/>
            <a:miter lim="800000"/>
            <a:headEnd/>
            <a:tailEnd/>
          </a:ln>
        </p:spPr>
        <p:txBody>
          <a:bodyPr anchor="b"/>
          <a:lstStyle/>
          <a:p>
            <a:pPr algn="ctr" eaLnBrk="1" hangingPunct="1">
              <a:defRPr/>
            </a:pPr>
            <a:endParaRPr lang="es-ES" sz="3200" b="1" dirty="0">
              <a:effectLst>
                <a:outerShdw blurRad="38100" dist="38100" dir="2700000" algn="tl">
                  <a:srgbClr val="000000"/>
                </a:outerShdw>
              </a:effectLst>
              <a:latin typeface="Tahoma" pitchFamily="34" charset="0"/>
            </a:endParaRPr>
          </a:p>
          <a:p>
            <a:pPr algn="ctr" eaLnBrk="1" hangingPunct="1">
              <a:defRPr/>
            </a:pPr>
            <a:r>
              <a:rPr lang="es-ES" sz="2800" b="1" dirty="0">
                <a:effectLst>
                  <a:outerShdw blurRad="38100" dist="38100" dir="2700000" algn="tl">
                    <a:srgbClr val="000000"/>
                  </a:outerShdw>
                </a:effectLst>
                <a:latin typeface="Tahoma" pitchFamily="34" charset="0"/>
              </a:rPr>
              <a:t>FORMULACIÓN DEL PROBLEMA EXPERIMENTAL – EJEMPLO</a:t>
            </a:r>
            <a:endParaRPr lang="es-ES_tradnl" sz="2800" b="1" dirty="0">
              <a:effectLst>
                <a:outerShdw blurRad="38100" dist="38100" dir="2700000" algn="tl">
                  <a:srgbClr val="000000"/>
                </a:outerShdw>
              </a:effectLst>
              <a:latin typeface="Tahoma" pitchFamily="34" charset="0"/>
            </a:endParaRPr>
          </a:p>
        </p:txBody>
      </p:sp>
      <p:sp>
        <p:nvSpPr>
          <p:cNvPr id="24579" name="Rectangle 3"/>
          <p:cNvSpPr txBox="1">
            <a:spLocks noChangeArrowheads="1"/>
          </p:cNvSpPr>
          <p:nvPr/>
        </p:nvSpPr>
        <p:spPr bwMode="auto">
          <a:xfrm>
            <a:off x="250825" y="1268413"/>
            <a:ext cx="8642350" cy="1873250"/>
          </a:xfrm>
          <a:prstGeom prst="rect">
            <a:avLst/>
          </a:prstGeom>
          <a:noFill/>
          <a:ln w="571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a:buFont typeface="Wingdings" panose="05000000000000000000" pitchFamily="2" charset="2"/>
              <a:buNone/>
            </a:pPr>
            <a:r>
              <a:rPr lang="es-ES" altLang="es-PE" sz="2400" b="1" dirty="0">
                <a:solidFill>
                  <a:srgbClr val="0000FF"/>
                </a:solidFill>
              </a:rPr>
              <a:t>¿</a:t>
            </a:r>
            <a:r>
              <a:rPr lang="es-ES" altLang="es-PE" sz="2400" b="1" dirty="0">
                <a:solidFill>
                  <a:schemeClr val="accent1">
                    <a:lumMod val="60000"/>
                    <a:lumOff val="40000"/>
                  </a:schemeClr>
                </a:solidFill>
              </a:rPr>
              <a:t>En qué medida</a:t>
            </a:r>
            <a:r>
              <a:rPr lang="es-ES" altLang="es-PE" sz="2400" b="1" baseline="30000" dirty="0">
                <a:solidFill>
                  <a:schemeClr val="accent1">
                    <a:lumMod val="60000"/>
                    <a:lumOff val="40000"/>
                  </a:schemeClr>
                </a:solidFill>
              </a:rPr>
              <a:t>(1)</a:t>
            </a:r>
            <a:r>
              <a:rPr lang="es-ES" altLang="es-PE" sz="2400" b="1" dirty="0">
                <a:solidFill>
                  <a:schemeClr val="accent1">
                    <a:lumMod val="60000"/>
                    <a:lumOff val="40000"/>
                  </a:schemeClr>
                </a:solidFill>
              </a:rPr>
              <a:t> </a:t>
            </a:r>
            <a:r>
              <a:rPr lang="es-ES" altLang="es-PE" sz="2400" b="1" dirty="0">
                <a:solidFill>
                  <a:srgbClr val="FF6600"/>
                </a:solidFill>
              </a:rPr>
              <a:t>el programa experimental de comprensión lectora</a:t>
            </a:r>
            <a:r>
              <a:rPr lang="es-ES" altLang="es-PE" sz="2400" b="1" baseline="30000" dirty="0">
                <a:solidFill>
                  <a:srgbClr val="FF0000"/>
                </a:solidFill>
              </a:rPr>
              <a:t>(2)</a:t>
            </a:r>
            <a:r>
              <a:rPr lang="es-ES" altLang="es-PE" sz="2400" b="1" dirty="0">
                <a:solidFill>
                  <a:srgbClr val="0000FF"/>
                </a:solidFill>
              </a:rPr>
              <a:t> influye</a:t>
            </a:r>
            <a:r>
              <a:rPr lang="es-ES" altLang="es-PE" sz="2400" b="1" baseline="30000" dirty="0">
                <a:solidFill>
                  <a:srgbClr val="FF0000"/>
                </a:solidFill>
              </a:rPr>
              <a:t>(3) </a:t>
            </a:r>
            <a:r>
              <a:rPr lang="es-ES" altLang="es-PE" sz="2400" b="1" dirty="0">
                <a:solidFill>
                  <a:srgbClr val="00FF00"/>
                </a:solidFill>
              </a:rPr>
              <a:t>en el rendimiento académico</a:t>
            </a:r>
            <a:r>
              <a:rPr lang="es-ES" altLang="es-PE" sz="2400" b="1" baseline="30000" dirty="0">
                <a:solidFill>
                  <a:srgbClr val="00FF00"/>
                </a:solidFill>
              </a:rPr>
              <a:t>(4)</a:t>
            </a:r>
            <a:r>
              <a:rPr lang="es-ES" altLang="es-PE" sz="2400" b="1" dirty="0">
                <a:solidFill>
                  <a:srgbClr val="00FF00"/>
                </a:solidFill>
              </a:rPr>
              <a:t> </a:t>
            </a:r>
            <a:r>
              <a:rPr lang="es-ES" altLang="es-PE" sz="2000" b="1" dirty="0">
                <a:solidFill>
                  <a:srgbClr val="002060"/>
                </a:solidFill>
              </a:rPr>
              <a:t>de los estudiantes del IX ciclo del departamento de lenguas extranjeras</a:t>
            </a:r>
            <a:r>
              <a:rPr lang="es-ES" altLang="es-PE" sz="2400" b="1" baseline="30000" dirty="0">
                <a:solidFill>
                  <a:srgbClr val="002060"/>
                </a:solidFill>
              </a:rPr>
              <a:t>(5) </a:t>
            </a:r>
            <a:r>
              <a:rPr lang="es-ES" altLang="es-PE" sz="2400" b="1" dirty="0">
                <a:solidFill>
                  <a:srgbClr val="C00000"/>
                </a:solidFill>
              </a:rPr>
              <a:t>de la Universidad Nacional del Altiplano</a:t>
            </a:r>
            <a:r>
              <a:rPr lang="es-ES" altLang="es-PE" sz="2400" b="1" baseline="30000" dirty="0">
                <a:solidFill>
                  <a:srgbClr val="C00000"/>
                </a:solidFill>
              </a:rPr>
              <a:t>(6)</a:t>
            </a:r>
            <a:r>
              <a:rPr lang="es-ES" altLang="es-PE" sz="2400" b="1" dirty="0">
                <a:solidFill>
                  <a:srgbClr val="C00000"/>
                </a:solidFill>
              </a:rPr>
              <a:t> </a:t>
            </a:r>
            <a:r>
              <a:rPr lang="es-ES" altLang="es-PE" sz="2400" b="1" dirty="0">
                <a:solidFill>
                  <a:srgbClr val="FFC000"/>
                </a:solidFill>
              </a:rPr>
              <a:t>de Puno</a:t>
            </a:r>
            <a:r>
              <a:rPr lang="es-ES" altLang="es-PE" sz="2400" b="1" baseline="30000" dirty="0">
                <a:solidFill>
                  <a:srgbClr val="FFC000"/>
                </a:solidFill>
              </a:rPr>
              <a:t>(7)</a:t>
            </a:r>
            <a:r>
              <a:rPr lang="es-ES" altLang="es-PE" sz="2400" b="1" baseline="30000" dirty="0">
                <a:solidFill>
                  <a:srgbClr val="FF0000"/>
                </a:solidFill>
              </a:rPr>
              <a:t> </a:t>
            </a:r>
            <a:r>
              <a:rPr lang="es-ES" altLang="es-PE" sz="2400" b="1" dirty="0">
                <a:solidFill>
                  <a:srgbClr val="0000FF"/>
                </a:solidFill>
              </a:rPr>
              <a:t>– </a:t>
            </a:r>
            <a:r>
              <a:rPr lang="es-ES" altLang="es-PE" sz="2400" b="1" dirty="0">
                <a:solidFill>
                  <a:srgbClr val="7030A0"/>
                </a:solidFill>
              </a:rPr>
              <a:t>2017</a:t>
            </a:r>
            <a:r>
              <a:rPr lang="es-ES" altLang="es-PE" sz="2400" b="1" baseline="30000" dirty="0">
                <a:solidFill>
                  <a:srgbClr val="7030A0"/>
                </a:solidFill>
              </a:rPr>
              <a:t>(8)</a:t>
            </a:r>
            <a:r>
              <a:rPr lang="es-ES" altLang="es-PE" sz="2400" b="1" baseline="30000" dirty="0">
                <a:solidFill>
                  <a:schemeClr val="accent4"/>
                </a:solidFill>
              </a:rPr>
              <a:t> </a:t>
            </a:r>
          </a:p>
        </p:txBody>
      </p:sp>
      <p:sp>
        <p:nvSpPr>
          <p:cNvPr id="24580" name="Rectangle 3"/>
          <p:cNvSpPr txBox="1">
            <a:spLocks noChangeArrowheads="1"/>
          </p:cNvSpPr>
          <p:nvPr/>
        </p:nvSpPr>
        <p:spPr bwMode="auto">
          <a:xfrm>
            <a:off x="250825" y="3284538"/>
            <a:ext cx="8642350" cy="3457575"/>
          </a:xfrm>
          <a:prstGeom prst="rect">
            <a:avLst/>
          </a:prstGeom>
          <a:noFill/>
          <a:ln w="571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a:buFont typeface="Wingdings" panose="05000000000000000000" pitchFamily="2" charset="2"/>
              <a:buNone/>
            </a:pPr>
            <a:r>
              <a:rPr lang="es-ES" altLang="es-PE" sz="2400" b="1" u="sng" dirty="0">
                <a:solidFill>
                  <a:srgbClr val="FF0000"/>
                </a:solidFill>
              </a:rPr>
              <a:t>Elementos verificables</a:t>
            </a:r>
            <a:r>
              <a:rPr lang="es-ES" altLang="es-PE" sz="2400" b="1" dirty="0">
                <a:solidFill>
                  <a:srgbClr val="FF0000"/>
                </a:solidFill>
              </a:rPr>
              <a:t>:</a:t>
            </a:r>
            <a:endParaRPr lang="es-ES" altLang="es-PE" sz="2400" dirty="0">
              <a:solidFill>
                <a:srgbClr val="0000FF"/>
              </a:solidFill>
            </a:endParaRPr>
          </a:p>
          <a:p>
            <a:pPr algn="just">
              <a:buFont typeface="Wingdings" panose="05000000000000000000" pitchFamily="2" charset="2"/>
              <a:buNone/>
            </a:pPr>
            <a:r>
              <a:rPr lang="es-ES" altLang="es-PE" sz="2000" b="1" dirty="0">
                <a:solidFill>
                  <a:schemeClr val="accent1">
                    <a:lumMod val="60000"/>
                    <a:lumOff val="40000"/>
                  </a:schemeClr>
                </a:solidFill>
              </a:rPr>
              <a:t>(1) Pregunta clave </a:t>
            </a:r>
            <a:endParaRPr lang="es-ES" altLang="es-PE" sz="2000" dirty="0">
              <a:solidFill>
                <a:schemeClr val="accent1">
                  <a:lumMod val="60000"/>
                  <a:lumOff val="40000"/>
                </a:schemeClr>
              </a:solidFill>
            </a:endParaRPr>
          </a:p>
          <a:p>
            <a:pPr algn="just">
              <a:buFont typeface="Wingdings" panose="05000000000000000000" pitchFamily="2" charset="2"/>
              <a:buNone/>
            </a:pPr>
            <a:r>
              <a:rPr lang="es-ES" altLang="es-PE" sz="2000" b="1" dirty="0">
                <a:solidFill>
                  <a:srgbClr val="FF6600"/>
                </a:solidFill>
              </a:rPr>
              <a:t>(2) Variable 1 (variable independiente)</a:t>
            </a:r>
            <a:endParaRPr lang="es-ES" altLang="es-PE" sz="2000" dirty="0">
              <a:solidFill>
                <a:srgbClr val="FF6600"/>
              </a:solidFill>
            </a:endParaRPr>
          </a:p>
          <a:p>
            <a:pPr algn="just">
              <a:buFont typeface="Wingdings" panose="05000000000000000000" pitchFamily="2" charset="2"/>
              <a:buNone/>
            </a:pPr>
            <a:r>
              <a:rPr lang="es-ES" altLang="es-PE" sz="2000" b="1" dirty="0">
                <a:solidFill>
                  <a:srgbClr val="0000FF"/>
                </a:solidFill>
              </a:rPr>
              <a:t>(3) Enlace o relacionante o conexión</a:t>
            </a:r>
            <a:endParaRPr lang="es-ES" altLang="es-PE" sz="2000" dirty="0">
              <a:solidFill>
                <a:srgbClr val="0000FF"/>
              </a:solidFill>
            </a:endParaRPr>
          </a:p>
          <a:p>
            <a:pPr algn="just">
              <a:buFont typeface="Wingdings" panose="05000000000000000000" pitchFamily="2" charset="2"/>
              <a:buNone/>
            </a:pPr>
            <a:r>
              <a:rPr lang="es-ES" altLang="es-PE" sz="2000" b="1" dirty="0">
                <a:solidFill>
                  <a:srgbClr val="00FF00"/>
                </a:solidFill>
              </a:rPr>
              <a:t>(4) Variable 2 (variable dependiente)</a:t>
            </a:r>
            <a:endParaRPr lang="es-ES" altLang="es-PE" sz="2000" dirty="0">
              <a:solidFill>
                <a:srgbClr val="00FF00"/>
              </a:solidFill>
            </a:endParaRPr>
          </a:p>
          <a:p>
            <a:pPr algn="just">
              <a:buFont typeface="Wingdings" panose="05000000000000000000" pitchFamily="2" charset="2"/>
              <a:buNone/>
            </a:pPr>
            <a:r>
              <a:rPr lang="es-ES" altLang="es-PE" sz="2000" b="1" dirty="0">
                <a:solidFill>
                  <a:srgbClr val="002060"/>
                </a:solidFill>
              </a:rPr>
              <a:t>(5) Muestra/Población </a:t>
            </a:r>
            <a:endParaRPr lang="es-ES" altLang="es-PE" sz="2000" dirty="0">
              <a:solidFill>
                <a:srgbClr val="002060"/>
              </a:solidFill>
            </a:endParaRPr>
          </a:p>
          <a:p>
            <a:pPr algn="just">
              <a:buFont typeface="Wingdings" panose="05000000000000000000" pitchFamily="2" charset="2"/>
              <a:buNone/>
            </a:pPr>
            <a:r>
              <a:rPr lang="es-ES" altLang="es-PE" sz="2000" b="1" dirty="0">
                <a:solidFill>
                  <a:srgbClr val="C00000"/>
                </a:solidFill>
              </a:rPr>
              <a:t>(6) Ámbito organizacional (accesible) </a:t>
            </a:r>
            <a:endParaRPr lang="es-ES" altLang="es-PE" sz="2000" dirty="0">
              <a:solidFill>
                <a:srgbClr val="C00000"/>
              </a:solidFill>
            </a:endParaRPr>
          </a:p>
          <a:p>
            <a:pPr algn="just">
              <a:buFont typeface="Wingdings" panose="05000000000000000000" pitchFamily="2" charset="2"/>
              <a:buNone/>
            </a:pPr>
            <a:r>
              <a:rPr lang="es-ES" altLang="es-PE" sz="2000" b="1" dirty="0">
                <a:solidFill>
                  <a:srgbClr val="FFC000"/>
                </a:solidFill>
              </a:rPr>
              <a:t>(7) Ámbito geográfico (objetivo) </a:t>
            </a:r>
          </a:p>
          <a:p>
            <a:pPr algn="just">
              <a:buFont typeface="Wingdings" panose="05000000000000000000" pitchFamily="2" charset="2"/>
              <a:buNone/>
            </a:pPr>
            <a:r>
              <a:rPr lang="es-ES" altLang="es-PE" sz="2000" b="1" dirty="0">
                <a:solidFill>
                  <a:srgbClr val="7030A0"/>
                </a:solidFill>
              </a:rPr>
              <a:t>(8) Periodo al cual corresponde la información</a:t>
            </a:r>
            <a:r>
              <a:rPr lang="es-ES" altLang="es-PE" sz="2000" b="1" dirty="0">
                <a:solidFill>
                  <a:schemeClr val="accent4"/>
                </a:solidFill>
              </a:rPr>
              <a:t>.</a:t>
            </a:r>
            <a:endParaRPr lang="es-ES" altLang="es-PE" sz="2000" dirty="0">
              <a:solidFill>
                <a:schemeClr val="accent4"/>
              </a:solidFill>
            </a:endParaRPr>
          </a:p>
        </p:txBody>
      </p:sp>
    </p:spTree>
    <p:extLst>
      <p:ext uri="{BB962C8B-B14F-4D97-AF65-F5344CB8AC3E}">
        <p14:creationId xmlns:p14="http://schemas.microsoft.com/office/powerpoint/2010/main" val="4103764824"/>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4"/>
          <p:cNvSpPr>
            <a:spLocks noChangeArrowheads="1"/>
          </p:cNvSpPr>
          <p:nvPr/>
        </p:nvSpPr>
        <p:spPr bwMode="auto">
          <a:xfrm>
            <a:off x="250825" y="332656"/>
            <a:ext cx="8713788" cy="504056"/>
          </a:xfrm>
          <a:prstGeom prst="rect">
            <a:avLst/>
          </a:prstGeom>
          <a:solidFill>
            <a:srgbClr val="0099FF"/>
          </a:solidFill>
          <a:ln w="9525">
            <a:noFill/>
            <a:miter lim="800000"/>
            <a:headEnd/>
            <a:tailEnd/>
          </a:ln>
        </p:spPr>
        <p:txBody>
          <a:bodyPr anchor="b"/>
          <a:lstStyle/>
          <a:p>
            <a:pPr algn="ctr" eaLnBrk="1" hangingPunct="1">
              <a:defRPr/>
            </a:pPr>
            <a:endParaRPr lang="es-ES" sz="2800" b="1" dirty="0">
              <a:effectLst>
                <a:outerShdw blurRad="38100" dist="38100" dir="2700000" algn="tl">
                  <a:srgbClr val="000000"/>
                </a:outerShdw>
              </a:effectLst>
              <a:latin typeface="Tahoma" pitchFamily="34" charset="0"/>
            </a:endParaRPr>
          </a:p>
          <a:p>
            <a:pPr algn="ctr" eaLnBrk="1" hangingPunct="1">
              <a:defRPr/>
            </a:pPr>
            <a:r>
              <a:rPr lang="es-ES" sz="2400" b="1" dirty="0">
                <a:effectLst>
                  <a:outerShdw blurRad="38100" dist="38100" dir="2700000" algn="tl">
                    <a:srgbClr val="000000"/>
                  </a:outerShdw>
                </a:effectLst>
                <a:latin typeface="Tahoma" pitchFamily="34" charset="0"/>
              </a:rPr>
              <a:t>EJERCICIOS DE FORMULACIÓN DEL PROBLEMA</a:t>
            </a:r>
            <a:endParaRPr lang="es-ES_tradnl" sz="2400" b="1" dirty="0">
              <a:effectLst>
                <a:outerShdw blurRad="38100" dist="38100" dir="2700000" algn="tl">
                  <a:srgbClr val="000000"/>
                </a:outerShdw>
              </a:effectLst>
              <a:latin typeface="Tahoma" pitchFamily="34" charset="0"/>
            </a:endParaRPr>
          </a:p>
        </p:txBody>
      </p:sp>
      <p:sp>
        <p:nvSpPr>
          <p:cNvPr id="24579" name="Rectangle 3"/>
          <p:cNvSpPr txBox="1">
            <a:spLocks noChangeArrowheads="1"/>
          </p:cNvSpPr>
          <p:nvPr/>
        </p:nvSpPr>
        <p:spPr bwMode="auto">
          <a:xfrm>
            <a:off x="250825" y="1124744"/>
            <a:ext cx="8642350" cy="2952328"/>
          </a:xfrm>
          <a:prstGeom prst="rect">
            <a:avLst/>
          </a:prstGeom>
          <a:noFill/>
          <a:ln w="57150">
            <a:solidFill>
              <a:srgbClr val="FFCC66"/>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a:lnSpc>
                <a:spcPct val="150000"/>
              </a:lnSpc>
              <a:buNone/>
            </a:pPr>
            <a:r>
              <a:rPr lang="es-PE" sz="2400" b="1" dirty="0">
                <a:solidFill>
                  <a:srgbClr val="0000FF"/>
                </a:solidFill>
              </a:rPr>
              <a:t>¿De qué manera el comportamiento afectivo familiar se relaciona con el proceso de aprendizaje de los estudiantes de la Institución Educativa Secundaria Gran Unidad Escolar San Carlos del Distrito de Puno, 2017? </a:t>
            </a:r>
          </a:p>
        </p:txBody>
      </p:sp>
      <p:sp>
        <p:nvSpPr>
          <p:cNvPr id="24580" name="Rectangle 3"/>
          <p:cNvSpPr txBox="1">
            <a:spLocks noChangeArrowheads="1"/>
          </p:cNvSpPr>
          <p:nvPr/>
        </p:nvSpPr>
        <p:spPr bwMode="auto">
          <a:xfrm>
            <a:off x="245690" y="4725144"/>
            <a:ext cx="8642350" cy="1800200"/>
          </a:xfrm>
          <a:prstGeom prst="rect">
            <a:avLst/>
          </a:prstGeom>
          <a:noFill/>
          <a:ln w="57150">
            <a:solidFill>
              <a:srgbClr val="FFCC66"/>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a:lnSpc>
                <a:spcPct val="150000"/>
              </a:lnSpc>
              <a:buNone/>
            </a:pPr>
            <a:r>
              <a:rPr lang="es-PE" sz="2400" b="1" dirty="0">
                <a:solidFill>
                  <a:srgbClr val="0000FF"/>
                </a:solidFill>
              </a:rPr>
              <a:t>¿Qué relación existe entre el clima organizacional y el nivel de desempeño docente de las Facultades de la Universidad Nacional del Altiplano de Puno, 2017?</a:t>
            </a:r>
            <a:endParaRPr lang="es-ES" altLang="es-PE" sz="1800" dirty="0">
              <a:solidFill>
                <a:srgbClr val="0000FF"/>
              </a:solidFill>
            </a:endParaRPr>
          </a:p>
        </p:txBody>
      </p:sp>
    </p:spTree>
    <p:extLst>
      <p:ext uri="{BB962C8B-B14F-4D97-AF65-F5344CB8AC3E}">
        <p14:creationId xmlns:p14="http://schemas.microsoft.com/office/powerpoint/2010/main" val="2035358107"/>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76200" y="123801"/>
            <a:ext cx="9036050" cy="496887"/>
          </a:xfrm>
          <a:prstGeom prst="rect">
            <a:avLst/>
          </a:prstGeom>
          <a:solidFill>
            <a:srgbClr val="0099FF"/>
          </a:solidFill>
          <a:ln w="9525">
            <a:noFill/>
            <a:miter lim="800000"/>
            <a:headEnd/>
            <a:tailEnd/>
          </a:ln>
        </p:spPr>
        <p:txBody>
          <a:bodyPr anchor="b"/>
          <a:lstStyle/>
          <a:p>
            <a:pPr algn="ctr" eaLnBrk="1" hangingPunct="1">
              <a:defRPr/>
            </a:pPr>
            <a:r>
              <a:rPr lang="es-ES_tradnl" sz="3600" b="1" dirty="0">
                <a:effectLst>
                  <a:outerShdw blurRad="38100" dist="38100" dir="2700000" algn="tl">
                    <a:srgbClr val="000000"/>
                  </a:outerShdw>
                </a:effectLst>
                <a:latin typeface="Tahoma" pitchFamily="34" charset="0"/>
              </a:rPr>
              <a:t>Criterio FINER</a:t>
            </a:r>
          </a:p>
        </p:txBody>
      </p:sp>
      <p:pic>
        <p:nvPicPr>
          <p:cNvPr id="4" name="Imagen 3"/>
          <p:cNvPicPr>
            <a:picLocks noChangeAspect="1"/>
          </p:cNvPicPr>
          <p:nvPr/>
        </p:nvPicPr>
        <p:blipFill>
          <a:blip r:embed="rId2"/>
          <a:stretch>
            <a:fillRect/>
          </a:stretch>
        </p:blipFill>
        <p:spPr>
          <a:xfrm>
            <a:off x="76200" y="692696"/>
            <a:ext cx="9036050" cy="6093296"/>
          </a:xfrm>
          <a:prstGeom prst="rect">
            <a:avLst/>
          </a:prstGeom>
          <a:solidFill>
            <a:schemeClr val="tx1"/>
          </a:solidFill>
        </p:spPr>
      </p:pic>
    </p:spTree>
    <p:extLst>
      <p:ext uri="{BB962C8B-B14F-4D97-AF65-F5344CB8AC3E}">
        <p14:creationId xmlns:p14="http://schemas.microsoft.com/office/powerpoint/2010/main" val="1644369486"/>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4" name="Rectangle 4"/>
          <p:cNvSpPr>
            <a:spLocks noChangeArrowheads="1"/>
          </p:cNvSpPr>
          <p:nvPr/>
        </p:nvSpPr>
        <p:spPr bwMode="auto">
          <a:xfrm>
            <a:off x="250825" y="188913"/>
            <a:ext cx="8713788" cy="936625"/>
          </a:xfrm>
          <a:prstGeom prst="rect">
            <a:avLst/>
          </a:prstGeom>
          <a:solidFill>
            <a:srgbClr val="0099FF"/>
          </a:solidFill>
          <a:ln w="9525">
            <a:noFill/>
            <a:miter lim="800000"/>
            <a:headEnd/>
            <a:tailEnd/>
          </a:ln>
        </p:spPr>
        <p:txBody>
          <a:bodyPr anchor="b"/>
          <a:lstStyle/>
          <a:p>
            <a:pPr algn="ctr" eaLnBrk="1" hangingPunct="1">
              <a:defRPr/>
            </a:pPr>
            <a:endParaRPr lang="es-ES" sz="3200" b="1" dirty="0">
              <a:effectLst>
                <a:outerShdw blurRad="38100" dist="38100" dir="2700000" algn="tl">
                  <a:srgbClr val="000000"/>
                </a:outerShdw>
              </a:effectLst>
              <a:latin typeface="Tahoma" pitchFamily="34" charset="0"/>
            </a:endParaRPr>
          </a:p>
          <a:p>
            <a:pPr algn="ctr" eaLnBrk="1" hangingPunct="1">
              <a:defRPr/>
            </a:pPr>
            <a:r>
              <a:rPr lang="es-ES" sz="2800" b="1" dirty="0">
                <a:effectLst>
                  <a:outerShdw blurRad="38100" dist="38100" dir="2700000" algn="tl">
                    <a:srgbClr val="000000"/>
                  </a:outerShdw>
                </a:effectLst>
                <a:latin typeface="Tahoma" pitchFamily="34" charset="0"/>
              </a:rPr>
              <a:t>DELIMITACIÓN DEL PROBLEMA DE INVESTIGACIÓN</a:t>
            </a:r>
            <a:endParaRPr lang="es-ES_tradnl" sz="2800" b="1" dirty="0">
              <a:effectLst>
                <a:outerShdw blurRad="38100" dist="38100" dir="2700000" algn="tl">
                  <a:srgbClr val="000000"/>
                </a:outerShdw>
              </a:effectLst>
              <a:latin typeface="Tahoma" pitchFamily="34" charset="0"/>
            </a:endParaRPr>
          </a:p>
        </p:txBody>
      </p:sp>
      <p:sp>
        <p:nvSpPr>
          <p:cNvPr id="25603" name="Rectangle 3"/>
          <p:cNvSpPr txBox="1">
            <a:spLocks noChangeArrowheads="1"/>
          </p:cNvSpPr>
          <p:nvPr/>
        </p:nvSpPr>
        <p:spPr bwMode="auto">
          <a:xfrm>
            <a:off x="287338" y="1268413"/>
            <a:ext cx="8640762" cy="1872555"/>
          </a:xfrm>
          <a:prstGeom prst="rect">
            <a:avLst/>
          </a:prstGeom>
          <a:solidFill>
            <a:schemeClr val="tx1"/>
          </a:solidFill>
          <a:ln w="57150">
            <a:solidFill>
              <a:srgbClr val="FF6600"/>
            </a:solidFill>
            <a:miter lim="800000"/>
            <a:headEnd/>
            <a:tailEnd/>
          </a:ln>
        </p:spPr>
        <p:txBody>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a:buFont typeface="Wingdings" panose="05000000000000000000" pitchFamily="2" charset="2"/>
              <a:buNone/>
            </a:pPr>
            <a:r>
              <a:rPr lang="es-ES" altLang="es-PE" b="1" dirty="0">
                <a:solidFill>
                  <a:srgbClr val="0000FF"/>
                </a:solidFill>
              </a:rPr>
              <a:t>Toda investigación siempre tiene límites. Se debe establecer de antemano </a:t>
            </a:r>
            <a:r>
              <a:rPr lang="es-ES" altLang="es-PE" b="1" dirty="0">
                <a:solidFill>
                  <a:srgbClr val="C00000"/>
                </a:solidFill>
              </a:rPr>
              <a:t>dónde, cuándo </a:t>
            </a:r>
            <a:r>
              <a:rPr lang="es-ES" altLang="es-PE" b="1" dirty="0">
                <a:solidFill>
                  <a:srgbClr val="0000FF"/>
                </a:solidFill>
              </a:rPr>
              <a:t>y </a:t>
            </a:r>
            <a:r>
              <a:rPr lang="es-ES" altLang="es-PE" b="1" dirty="0">
                <a:solidFill>
                  <a:srgbClr val="C00000"/>
                </a:solidFill>
              </a:rPr>
              <a:t>hasta cuánto </a:t>
            </a:r>
            <a:r>
              <a:rPr lang="es-ES" altLang="es-PE" b="1" dirty="0">
                <a:solidFill>
                  <a:srgbClr val="0000FF"/>
                </a:solidFill>
              </a:rPr>
              <a:t>va a investigar. </a:t>
            </a:r>
            <a:endParaRPr lang="es-ES" altLang="es-PE" b="1" baseline="30000" dirty="0">
              <a:solidFill>
                <a:srgbClr val="0000FF"/>
              </a:solidFill>
            </a:endParaRPr>
          </a:p>
        </p:txBody>
      </p:sp>
      <p:sp>
        <p:nvSpPr>
          <p:cNvPr id="25604" name="Rectangle 3"/>
          <p:cNvSpPr txBox="1">
            <a:spLocks noChangeArrowheads="1"/>
          </p:cNvSpPr>
          <p:nvPr/>
        </p:nvSpPr>
        <p:spPr bwMode="auto">
          <a:xfrm>
            <a:off x="287338" y="3501008"/>
            <a:ext cx="8640762" cy="2627312"/>
          </a:xfrm>
          <a:prstGeom prst="rect">
            <a:avLst/>
          </a:prstGeom>
          <a:solidFill>
            <a:schemeClr val="tx1"/>
          </a:solidFill>
          <a:ln w="57150">
            <a:solidFill>
              <a:srgbClr val="FF6600"/>
            </a:solidFill>
            <a:miter lim="800000"/>
            <a:headEnd/>
            <a:tailEnd/>
          </a:ln>
        </p:spPr>
        <p:txBody>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lgn="just">
              <a:buFont typeface="Wingdings" panose="05000000000000000000" pitchFamily="2" charset="2"/>
              <a:buNone/>
            </a:pPr>
            <a:r>
              <a:rPr lang="es-ES" altLang="es-PE" sz="3000" b="1">
                <a:solidFill>
                  <a:srgbClr val="FF0000"/>
                </a:solidFill>
              </a:rPr>
              <a:t>Delimitación espacial:</a:t>
            </a:r>
            <a:r>
              <a:rPr lang="es-ES" altLang="es-PE" sz="3000" b="1">
                <a:solidFill>
                  <a:srgbClr val="0000FF"/>
                </a:solidFill>
              </a:rPr>
              <a:t> Indica el lugar dónde se realizará la investigación y de dónde obtendrás la información primaria. </a:t>
            </a:r>
          </a:p>
          <a:p>
            <a:pPr algn="just">
              <a:buFont typeface="Wingdings" panose="05000000000000000000" pitchFamily="2" charset="2"/>
              <a:buNone/>
            </a:pPr>
            <a:r>
              <a:rPr lang="es-ES" altLang="es-PE" sz="3000" b="1">
                <a:solidFill>
                  <a:srgbClr val="FF0000"/>
                </a:solidFill>
              </a:rPr>
              <a:t>Delimitación temporal: </a:t>
            </a:r>
            <a:r>
              <a:rPr lang="es-ES" altLang="es-PE" sz="3000" b="1">
                <a:solidFill>
                  <a:srgbClr val="0000FF"/>
                </a:solidFill>
              </a:rPr>
              <a:t>Indicando el periodo de tiempo de la procedencia de los datos. </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bg>
      <p:bgPr>
        <a:pattFill prst="pct5">
          <a:fgClr>
            <a:srgbClr val="002060"/>
          </a:fgClr>
          <a:bgClr>
            <a:schemeClr val="bg1"/>
          </a:bgClr>
        </a:pattFill>
        <a:effectLst/>
      </p:bgPr>
    </p:bg>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70836" y="188640"/>
            <a:ext cx="8802328" cy="6336704"/>
          </a:xfrm>
          <a:prstGeom prst="rect">
            <a:avLst/>
          </a:prstGeom>
        </p:spPr>
      </p:pic>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bg>
      <p:bgPr>
        <a:pattFill prst="pct5">
          <a:fgClr>
            <a:srgbClr val="002060"/>
          </a:fgClr>
          <a:bgClr>
            <a:schemeClr val="bg1"/>
          </a:bgClr>
        </a:pattFill>
        <a:effectLst/>
      </p:bgPr>
    </p:bg>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80362" y="188640"/>
            <a:ext cx="8783276" cy="6336704"/>
          </a:xfrm>
          <a:prstGeom prst="rect">
            <a:avLst/>
          </a:prstGeom>
        </p:spPr>
      </p:pic>
    </p:spTree>
    <p:extLst>
      <p:ext uri="{BB962C8B-B14F-4D97-AF65-F5344CB8AC3E}">
        <p14:creationId xmlns:p14="http://schemas.microsoft.com/office/powerpoint/2010/main" val="4220420871"/>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bg>
      <p:bgPr>
        <a:pattFill prst="pct5">
          <a:fgClr>
            <a:srgbClr val="002060"/>
          </a:fgClr>
          <a:bgClr>
            <a:schemeClr val="bg1"/>
          </a:bgClr>
        </a:pattFill>
        <a:effectLst/>
      </p:bgPr>
    </p:bg>
    <p:spTree>
      <p:nvGrpSpPr>
        <p:cNvPr id="1" name=""/>
        <p:cNvGrpSpPr/>
        <p:nvPr/>
      </p:nvGrpSpPr>
      <p:grpSpPr>
        <a:xfrm>
          <a:off x="0" y="0"/>
          <a:ext cx="0" cy="0"/>
          <a:chOff x="0" y="0"/>
          <a:chExt cx="0" cy="0"/>
        </a:xfrm>
      </p:grpSpPr>
      <p:sp>
        <p:nvSpPr>
          <p:cNvPr id="4" name="Rectangle 4"/>
          <p:cNvSpPr>
            <a:spLocks noChangeArrowheads="1"/>
          </p:cNvSpPr>
          <p:nvPr/>
        </p:nvSpPr>
        <p:spPr bwMode="auto">
          <a:xfrm>
            <a:off x="155575" y="188913"/>
            <a:ext cx="8929688" cy="576262"/>
          </a:xfrm>
          <a:prstGeom prst="rect">
            <a:avLst/>
          </a:prstGeom>
          <a:solidFill>
            <a:srgbClr val="0099FF"/>
          </a:solidFill>
          <a:ln w="9525">
            <a:noFill/>
            <a:miter lim="800000"/>
            <a:headEnd/>
            <a:tailEnd/>
          </a:ln>
        </p:spPr>
        <p:txBody>
          <a:bodyPr anchor="b"/>
          <a:lstStyle/>
          <a:p>
            <a:pPr algn="ctr" eaLnBrk="1" hangingPunct="1">
              <a:defRPr/>
            </a:pPr>
            <a:endParaRPr lang="es-ES" sz="3200" b="1" dirty="0">
              <a:effectLst>
                <a:outerShdw blurRad="38100" dist="38100" dir="2700000" algn="tl">
                  <a:srgbClr val="000000"/>
                </a:outerShdw>
              </a:effectLst>
              <a:latin typeface="Tahoma" pitchFamily="34" charset="0"/>
            </a:endParaRPr>
          </a:p>
          <a:p>
            <a:pPr eaLnBrk="1" hangingPunct="1">
              <a:defRPr/>
            </a:pPr>
            <a:endParaRPr lang="es-ES" sz="3600" dirty="0"/>
          </a:p>
          <a:p>
            <a:pPr eaLnBrk="1" hangingPunct="1">
              <a:defRPr/>
            </a:pPr>
            <a:endParaRPr lang="es-ES" sz="3600" dirty="0"/>
          </a:p>
          <a:p>
            <a:pPr algn="ctr" eaLnBrk="1" hangingPunct="1">
              <a:defRPr/>
            </a:pPr>
            <a:br>
              <a:rPr lang="es-ES_tradnl" altLang="es-ES" sz="2800" b="1" dirty="0"/>
            </a:br>
            <a:r>
              <a:rPr lang="es-ES_tradnl" altLang="es-ES" sz="2800" b="1" dirty="0">
                <a:effectLst>
                  <a:outerShdw blurRad="38100" dist="38100" dir="2700000" algn="tl">
                    <a:srgbClr val="000000"/>
                  </a:outerShdw>
                </a:effectLst>
                <a:latin typeface="Tahoma" pitchFamily="34" charset="0"/>
              </a:rPr>
              <a:t>JUSTIFICACIÓN DE LA INVESTIGACIÓN</a:t>
            </a:r>
            <a:endParaRPr lang="es-ES" sz="2800" b="1" dirty="0">
              <a:effectLst>
                <a:outerShdw blurRad="38100" dist="38100" dir="2700000" algn="tl">
                  <a:srgbClr val="000000"/>
                </a:outerShdw>
              </a:effectLst>
              <a:latin typeface="Tahoma" pitchFamily="34"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771525"/>
            <a:ext cx="8929688" cy="597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7154218"/>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bg>
      <p:bgPr>
        <a:pattFill prst="pct5">
          <a:fgClr>
            <a:srgbClr val="002060"/>
          </a:fgClr>
          <a:bgClr>
            <a:schemeClr val="bg1"/>
          </a:bgClr>
        </a:pattFill>
        <a:effectLst/>
      </p:bgPr>
    </p:bg>
    <p:spTree>
      <p:nvGrpSpPr>
        <p:cNvPr id="1" name=""/>
        <p:cNvGrpSpPr/>
        <p:nvPr/>
      </p:nvGrpSpPr>
      <p:grpSpPr>
        <a:xfrm>
          <a:off x="0" y="0"/>
          <a:ext cx="0" cy="0"/>
          <a:chOff x="0" y="0"/>
          <a:chExt cx="0" cy="0"/>
        </a:xfrm>
      </p:grpSpPr>
      <p:sp>
        <p:nvSpPr>
          <p:cNvPr id="4" name="Rectangle 4"/>
          <p:cNvSpPr>
            <a:spLocks noChangeArrowheads="1"/>
          </p:cNvSpPr>
          <p:nvPr/>
        </p:nvSpPr>
        <p:spPr bwMode="auto">
          <a:xfrm>
            <a:off x="155575" y="188913"/>
            <a:ext cx="8929688" cy="576262"/>
          </a:xfrm>
          <a:prstGeom prst="rect">
            <a:avLst/>
          </a:prstGeom>
          <a:solidFill>
            <a:srgbClr val="0099FF"/>
          </a:solidFill>
          <a:ln w="9525">
            <a:noFill/>
            <a:miter lim="800000"/>
            <a:headEnd/>
            <a:tailEnd/>
          </a:ln>
        </p:spPr>
        <p:txBody>
          <a:bodyPr anchor="b"/>
          <a:lstStyle/>
          <a:p>
            <a:pPr algn="ctr" eaLnBrk="1" hangingPunct="1">
              <a:defRPr/>
            </a:pPr>
            <a:endParaRPr lang="es-ES" sz="3200" b="1" dirty="0">
              <a:effectLst>
                <a:outerShdw blurRad="38100" dist="38100" dir="2700000" algn="tl">
                  <a:srgbClr val="000000"/>
                </a:outerShdw>
              </a:effectLst>
              <a:latin typeface="Tahoma" pitchFamily="34" charset="0"/>
            </a:endParaRPr>
          </a:p>
          <a:p>
            <a:pPr eaLnBrk="1" hangingPunct="1">
              <a:defRPr/>
            </a:pPr>
            <a:endParaRPr lang="es-ES" sz="3600" dirty="0"/>
          </a:p>
          <a:p>
            <a:pPr eaLnBrk="1" hangingPunct="1">
              <a:defRPr/>
            </a:pPr>
            <a:endParaRPr lang="es-ES" sz="3600" dirty="0"/>
          </a:p>
          <a:p>
            <a:pPr algn="ctr" eaLnBrk="1" hangingPunct="1">
              <a:defRPr/>
            </a:pPr>
            <a:br>
              <a:rPr lang="es-ES_tradnl" altLang="es-ES" sz="2800" b="1" dirty="0"/>
            </a:br>
            <a:r>
              <a:rPr lang="es-ES_tradnl" altLang="es-ES" sz="2800" b="1" dirty="0">
                <a:effectLst>
                  <a:outerShdw blurRad="38100" dist="38100" dir="2700000" algn="tl">
                    <a:srgbClr val="000000"/>
                  </a:outerShdw>
                </a:effectLst>
                <a:latin typeface="Tahoma" pitchFamily="34" charset="0"/>
              </a:rPr>
              <a:t>JUSTIFICACIÓN DE LA INVESTIGACIÓN</a:t>
            </a:r>
            <a:endParaRPr lang="es-ES" sz="2800" b="1" dirty="0">
              <a:effectLst>
                <a:outerShdw blurRad="38100" dist="38100" dir="2700000" algn="tl">
                  <a:srgbClr val="000000"/>
                </a:outerShdw>
              </a:effectLst>
              <a:latin typeface="Tahoma" pitchFamily="34" charset="0"/>
            </a:endParaRPr>
          </a:p>
        </p:txBody>
      </p:sp>
      <p:pic>
        <p:nvPicPr>
          <p:cNvPr id="5" name="Imagen 4"/>
          <p:cNvPicPr>
            <a:picLocks noChangeAspect="1"/>
          </p:cNvPicPr>
          <p:nvPr/>
        </p:nvPicPr>
        <p:blipFill>
          <a:blip r:embed="rId2"/>
          <a:stretch>
            <a:fillRect/>
          </a:stretch>
        </p:blipFill>
        <p:spPr>
          <a:xfrm>
            <a:off x="107504" y="836712"/>
            <a:ext cx="8929688" cy="4982270"/>
          </a:xfrm>
          <a:prstGeom prst="rect">
            <a:avLst/>
          </a:prstGeom>
        </p:spPr>
      </p:pic>
    </p:spTree>
    <p:extLst>
      <p:ext uri="{BB962C8B-B14F-4D97-AF65-F5344CB8AC3E}">
        <p14:creationId xmlns:p14="http://schemas.microsoft.com/office/powerpoint/2010/main" val="1750171493"/>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bg>
      <p:bgPr>
        <a:pattFill prst="pct5">
          <a:fgClr>
            <a:srgbClr val="002060"/>
          </a:fgClr>
          <a:bgClr>
            <a:schemeClr val="bg1"/>
          </a:bgClr>
        </a:pattFill>
        <a:effectLst/>
      </p:bgPr>
    </p:bg>
    <p:spTree>
      <p:nvGrpSpPr>
        <p:cNvPr id="1" name=""/>
        <p:cNvGrpSpPr/>
        <p:nvPr/>
      </p:nvGrpSpPr>
      <p:grpSpPr>
        <a:xfrm>
          <a:off x="0" y="0"/>
          <a:ext cx="0" cy="0"/>
          <a:chOff x="0" y="0"/>
          <a:chExt cx="0" cy="0"/>
        </a:xfrm>
      </p:grpSpPr>
      <p:sp>
        <p:nvSpPr>
          <p:cNvPr id="4" name="Rectangle 4"/>
          <p:cNvSpPr>
            <a:spLocks noChangeArrowheads="1"/>
          </p:cNvSpPr>
          <p:nvPr/>
        </p:nvSpPr>
        <p:spPr bwMode="auto">
          <a:xfrm>
            <a:off x="155575" y="188913"/>
            <a:ext cx="8929688" cy="576262"/>
          </a:xfrm>
          <a:prstGeom prst="rect">
            <a:avLst/>
          </a:prstGeom>
          <a:solidFill>
            <a:srgbClr val="0099FF"/>
          </a:solidFill>
          <a:ln w="9525">
            <a:noFill/>
            <a:miter lim="800000"/>
            <a:headEnd/>
            <a:tailEnd/>
          </a:ln>
        </p:spPr>
        <p:txBody>
          <a:bodyPr anchor="b"/>
          <a:lstStyle/>
          <a:p>
            <a:pPr algn="ctr" eaLnBrk="1" hangingPunct="1">
              <a:defRPr/>
            </a:pPr>
            <a:endParaRPr lang="es-ES" sz="3200" b="1" dirty="0">
              <a:effectLst>
                <a:outerShdw blurRad="38100" dist="38100" dir="2700000" algn="tl">
                  <a:srgbClr val="000000"/>
                </a:outerShdw>
              </a:effectLst>
              <a:latin typeface="Tahoma" pitchFamily="34" charset="0"/>
            </a:endParaRPr>
          </a:p>
          <a:p>
            <a:pPr eaLnBrk="1" hangingPunct="1">
              <a:defRPr/>
            </a:pPr>
            <a:endParaRPr lang="es-ES" sz="3600" dirty="0"/>
          </a:p>
          <a:p>
            <a:pPr eaLnBrk="1" hangingPunct="1">
              <a:defRPr/>
            </a:pPr>
            <a:endParaRPr lang="es-ES" sz="3600" dirty="0"/>
          </a:p>
          <a:p>
            <a:pPr algn="ctr" eaLnBrk="1" hangingPunct="1">
              <a:defRPr/>
            </a:pPr>
            <a:br>
              <a:rPr lang="es-ES_tradnl" altLang="es-ES" sz="2800" b="1" dirty="0"/>
            </a:br>
            <a:r>
              <a:rPr lang="es-ES_tradnl" altLang="es-ES" sz="2800" b="1" dirty="0">
                <a:effectLst>
                  <a:outerShdw blurRad="38100" dist="38100" dir="2700000" algn="tl">
                    <a:srgbClr val="000000"/>
                  </a:outerShdw>
                </a:effectLst>
                <a:latin typeface="Tahoma" pitchFamily="34" charset="0"/>
              </a:rPr>
              <a:t>JUSTIFICACIÓN DE LA INVESTIGACIÓN</a:t>
            </a:r>
            <a:endParaRPr lang="es-ES" sz="2800" b="1" dirty="0">
              <a:effectLst>
                <a:outerShdw blurRad="38100" dist="38100" dir="2700000" algn="tl">
                  <a:srgbClr val="000000"/>
                </a:outerShdw>
              </a:effectLst>
              <a:latin typeface="Tahoma" pitchFamily="34" charset="0"/>
            </a:endParaRPr>
          </a:p>
        </p:txBody>
      </p:sp>
      <p:pic>
        <p:nvPicPr>
          <p:cNvPr id="2" name="Imagen 1"/>
          <p:cNvPicPr>
            <a:picLocks noChangeAspect="1"/>
          </p:cNvPicPr>
          <p:nvPr/>
        </p:nvPicPr>
        <p:blipFill>
          <a:blip r:embed="rId2"/>
          <a:stretch>
            <a:fillRect/>
          </a:stretch>
        </p:blipFill>
        <p:spPr>
          <a:xfrm>
            <a:off x="155574" y="928338"/>
            <a:ext cx="8808913" cy="5001323"/>
          </a:xfrm>
          <a:prstGeom prst="rect">
            <a:avLst/>
          </a:prstGeom>
        </p:spPr>
      </p:pic>
    </p:spTree>
    <p:extLst>
      <p:ext uri="{BB962C8B-B14F-4D97-AF65-F5344CB8AC3E}">
        <p14:creationId xmlns:p14="http://schemas.microsoft.com/office/powerpoint/2010/main" val="2034771170"/>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bg>
      <p:bgPr>
        <a:pattFill prst="pct5">
          <a:fgClr>
            <a:srgbClr val="002060"/>
          </a:fgClr>
          <a:bgClr>
            <a:schemeClr val="bg1"/>
          </a:bgClr>
        </a:pattFill>
        <a:effectLst/>
      </p:bgPr>
    </p:bg>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363" y="728663"/>
            <a:ext cx="8315325" cy="507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5012881"/>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bg>
      <p:bgPr>
        <a:pattFill prst="pct5">
          <a:fgClr>
            <a:srgbClr val="002060"/>
          </a:fgClr>
          <a:bgClr>
            <a:schemeClr val="bg1"/>
          </a:bgClr>
        </a:pattFill>
        <a:effectLst/>
      </p:bgPr>
    </p:bg>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4708597" y="3158452"/>
            <a:ext cx="4365186" cy="3699548"/>
          </a:xfrm>
          <a:prstGeom prst="rect">
            <a:avLst/>
          </a:prstGeom>
        </p:spPr>
      </p:pic>
      <p:sp>
        <p:nvSpPr>
          <p:cNvPr id="3" name="Rectangle 3"/>
          <p:cNvSpPr>
            <a:spLocks noChangeArrowheads="1"/>
          </p:cNvSpPr>
          <p:nvPr/>
        </p:nvSpPr>
        <p:spPr bwMode="auto">
          <a:xfrm>
            <a:off x="196595" y="252647"/>
            <a:ext cx="8861784" cy="708528"/>
          </a:xfrm>
          <a:prstGeom prst="rect">
            <a:avLst/>
          </a:prstGeom>
          <a:solidFill>
            <a:srgbClr val="7030A0"/>
          </a:solidFill>
          <a:ln w="9525">
            <a:solidFill>
              <a:srgbClr val="7030A0"/>
            </a:solidFill>
            <a:miter lim="800000"/>
            <a:headEnd/>
            <a:tailEnd/>
          </a:ln>
          <a:effectLst>
            <a:outerShdw dist="35921" dir="2700000" algn="ctr" rotWithShape="0">
              <a:srgbClr val="FFFF00"/>
            </a:outerShdw>
          </a:effectLst>
        </p:spPr>
        <p:txBody>
          <a:bodyPr wrap="square" lIns="92075" tIns="46038" rIns="92075" bIns="46038">
            <a:spAutoFit/>
          </a:bodyPr>
          <a:lstStyle/>
          <a:p>
            <a:pPr algn="ctr">
              <a:defRPr/>
            </a:pPr>
            <a:r>
              <a:rPr lang="es-ES_tradnl" sz="4000" b="1" dirty="0"/>
              <a:t>Enfoque de la Investigación</a:t>
            </a:r>
            <a:endParaRPr lang="es-ES" sz="4000" b="1" dirty="0"/>
          </a:p>
        </p:txBody>
      </p:sp>
      <p:sp>
        <p:nvSpPr>
          <p:cNvPr id="4" name="Rectangle 1077"/>
          <p:cNvSpPr>
            <a:spLocks noChangeArrowheads="1"/>
          </p:cNvSpPr>
          <p:nvPr/>
        </p:nvSpPr>
        <p:spPr bwMode="auto">
          <a:xfrm>
            <a:off x="211999" y="1151104"/>
            <a:ext cx="8861784" cy="477696"/>
          </a:xfrm>
          <a:prstGeom prst="rect">
            <a:avLst/>
          </a:prstGeom>
          <a:solidFill>
            <a:schemeClr val="tx1"/>
          </a:solidFill>
          <a:ln w="28575">
            <a:solidFill>
              <a:srgbClr val="FF0000"/>
            </a:solidFill>
            <a:miter lim="800000"/>
            <a:headEnd/>
            <a:tailEnd/>
          </a:ln>
        </p:spPr>
        <p:txBody>
          <a:bodyPr wrap="square" lIns="92075" tIns="46038" rIns="92075" bIns="46038">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271463" indent="-271463" algn="just">
              <a:buFontTx/>
              <a:buChar char="-"/>
            </a:pPr>
            <a:r>
              <a:rPr lang="es-PE" sz="2500" b="1" dirty="0">
                <a:solidFill>
                  <a:srgbClr val="0000FF"/>
                </a:solidFill>
              </a:rPr>
              <a:t>La investigación </a:t>
            </a:r>
            <a:r>
              <a:rPr lang="es-PE" sz="2500" b="1" dirty="0">
                <a:solidFill>
                  <a:srgbClr val="FF6600"/>
                </a:solidFill>
              </a:rPr>
              <a:t>cuantitativa y cualitativa </a:t>
            </a:r>
            <a:r>
              <a:rPr lang="es-PE" sz="2500" b="1" dirty="0">
                <a:solidFill>
                  <a:srgbClr val="0000FF"/>
                </a:solidFill>
              </a:rPr>
              <a:t>no son excluyentes.</a:t>
            </a:r>
          </a:p>
        </p:txBody>
      </p:sp>
      <p:pic>
        <p:nvPicPr>
          <p:cNvPr id="5" name="Imagen 4"/>
          <p:cNvPicPr>
            <a:picLocks noChangeAspect="1"/>
          </p:cNvPicPr>
          <p:nvPr/>
        </p:nvPicPr>
        <p:blipFill>
          <a:blip r:embed="rId3"/>
          <a:stretch>
            <a:fillRect/>
          </a:stretch>
        </p:blipFill>
        <p:spPr>
          <a:xfrm>
            <a:off x="168088" y="2362201"/>
            <a:ext cx="4546264" cy="3352799"/>
          </a:xfrm>
          <a:prstGeom prst="rect">
            <a:avLst/>
          </a:prstGeom>
        </p:spPr>
      </p:pic>
      <p:sp>
        <p:nvSpPr>
          <p:cNvPr id="6" name="Rectángulo 5"/>
          <p:cNvSpPr/>
          <p:nvPr/>
        </p:nvSpPr>
        <p:spPr>
          <a:xfrm>
            <a:off x="4887275" y="4529396"/>
            <a:ext cx="4007828" cy="461665"/>
          </a:xfrm>
          <a:prstGeom prst="rect">
            <a:avLst/>
          </a:prstGeom>
        </p:spPr>
        <p:txBody>
          <a:bodyPr wrap="none">
            <a:spAutoFit/>
          </a:bodyPr>
          <a:lstStyle/>
          <a:p>
            <a:r>
              <a:rPr lang="es-PE" sz="2400" b="1" dirty="0">
                <a:solidFill>
                  <a:schemeClr val="bg1"/>
                </a:solidFill>
                <a:latin typeface="+mn-lt"/>
              </a:rPr>
              <a:t>Investigación cualitativa</a:t>
            </a:r>
            <a:endParaRPr lang="es-PE" sz="2400" dirty="0">
              <a:latin typeface="+mn-lt"/>
            </a:endParaRPr>
          </a:p>
        </p:txBody>
      </p:sp>
      <p:sp>
        <p:nvSpPr>
          <p:cNvPr id="7" name="Rectángulo 6"/>
          <p:cNvSpPr/>
          <p:nvPr/>
        </p:nvSpPr>
        <p:spPr>
          <a:xfrm>
            <a:off x="139538" y="1838981"/>
            <a:ext cx="4245073" cy="523220"/>
          </a:xfrm>
          <a:prstGeom prst="rect">
            <a:avLst/>
          </a:prstGeom>
        </p:spPr>
        <p:txBody>
          <a:bodyPr wrap="none">
            <a:spAutoFit/>
          </a:bodyPr>
          <a:lstStyle/>
          <a:p>
            <a:r>
              <a:rPr lang="es-PE" sz="2800" b="1" dirty="0">
                <a:solidFill>
                  <a:schemeClr val="bg1"/>
                </a:solidFill>
                <a:latin typeface="+mn-lt"/>
              </a:rPr>
              <a:t>Investigación cuantitativa</a:t>
            </a:r>
            <a:endParaRPr lang="es-PE" sz="2800" dirty="0">
              <a:latin typeface="+mn-lt"/>
            </a:endParaRPr>
          </a:p>
        </p:txBody>
      </p:sp>
    </p:spTree>
    <p:extLst>
      <p:ext uri="{BB962C8B-B14F-4D97-AF65-F5344CB8AC3E}">
        <p14:creationId xmlns:p14="http://schemas.microsoft.com/office/powerpoint/2010/main" val="3887786927"/>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bg>
      <p:bgPr>
        <a:pattFill prst="pct5">
          <a:fgClr>
            <a:srgbClr val="002060"/>
          </a:fgClr>
          <a:bgClr>
            <a:schemeClr val="bg1"/>
          </a:bgClr>
        </a:pattFill>
        <a:effectLst/>
      </p:bgPr>
    </p:bg>
    <p:spTree>
      <p:nvGrpSpPr>
        <p:cNvPr id="1" name=""/>
        <p:cNvGrpSpPr/>
        <p:nvPr/>
      </p:nvGrpSpPr>
      <p:grpSpPr>
        <a:xfrm>
          <a:off x="0" y="0"/>
          <a:ext cx="0" cy="0"/>
          <a:chOff x="0" y="0"/>
          <a:chExt cx="0" cy="0"/>
        </a:xfrm>
      </p:grpSpPr>
      <p:sp>
        <p:nvSpPr>
          <p:cNvPr id="2" name="Rectangle 4"/>
          <p:cNvSpPr>
            <a:spLocks noChangeArrowheads="1"/>
          </p:cNvSpPr>
          <p:nvPr/>
        </p:nvSpPr>
        <p:spPr bwMode="auto">
          <a:xfrm>
            <a:off x="179388" y="333375"/>
            <a:ext cx="8823325" cy="863600"/>
          </a:xfrm>
          <a:prstGeom prst="rect">
            <a:avLst/>
          </a:prstGeom>
          <a:solidFill>
            <a:srgbClr val="0099FF"/>
          </a:solidFill>
          <a:ln w="9525">
            <a:noFill/>
            <a:miter lim="800000"/>
            <a:headEnd/>
            <a:tailEnd/>
          </a:ln>
        </p:spPr>
        <p:txBody>
          <a:bodyPr anchor="b"/>
          <a:lstStyle/>
          <a:p>
            <a:pPr algn="ctr" eaLnBrk="1" hangingPunct="1">
              <a:defRPr/>
            </a:pPr>
            <a:endParaRPr lang="es-ES" sz="3200" b="1" dirty="0">
              <a:effectLst>
                <a:outerShdw blurRad="38100" dist="38100" dir="2700000" algn="tl">
                  <a:srgbClr val="000000"/>
                </a:outerShdw>
              </a:effectLst>
              <a:latin typeface="Tahoma" pitchFamily="34" charset="0"/>
            </a:endParaRPr>
          </a:p>
          <a:p>
            <a:pPr eaLnBrk="1" hangingPunct="1">
              <a:defRPr/>
            </a:pPr>
            <a:endParaRPr lang="es-ES" sz="3600" dirty="0"/>
          </a:p>
          <a:p>
            <a:pPr eaLnBrk="1" hangingPunct="1">
              <a:defRPr/>
            </a:pPr>
            <a:endParaRPr lang="es-ES" sz="3600" dirty="0"/>
          </a:p>
          <a:p>
            <a:pPr eaLnBrk="1" hangingPunct="1">
              <a:defRPr/>
            </a:pPr>
            <a:br>
              <a:rPr lang="es-ES_tradnl" altLang="es-ES" sz="2800" b="1" dirty="0"/>
            </a:br>
            <a:endParaRPr lang="es-ES" sz="2800" dirty="0"/>
          </a:p>
          <a:p>
            <a:pPr algn="ctr" eaLnBrk="1" hangingPunct="1">
              <a:defRPr/>
            </a:pPr>
            <a:r>
              <a:rPr lang="es-ES" sz="2800" b="1" dirty="0">
                <a:effectLst>
                  <a:outerShdw blurRad="38100" dist="38100" dir="2700000" algn="tl">
                    <a:srgbClr val="000000"/>
                  </a:outerShdw>
                </a:effectLst>
                <a:latin typeface="Tahoma" pitchFamily="34" charset="0"/>
              </a:rPr>
              <a:t>DIFERENCIAS CON EL ENFOQUE CUANTITATIVO Y CUALITATIVO </a:t>
            </a:r>
          </a:p>
        </p:txBody>
      </p:sp>
      <p:pic>
        <p:nvPicPr>
          <p:cNvPr id="3" name="Imagen 2"/>
          <p:cNvPicPr>
            <a:picLocks noChangeAspect="1"/>
          </p:cNvPicPr>
          <p:nvPr/>
        </p:nvPicPr>
        <p:blipFill>
          <a:blip r:embed="rId2"/>
          <a:stretch>
            <a:fillRect/>
          </a:stretch>
        </p:blipFill>
        <p:spPr>
          <a:xfrm>
            <a:off x="179388" y="1268760"/>
            <a:ext cx="8823325" cy="5517232"/>
          </a:xfrm>
          <a:prstGeom prst="rect">
            <a:avLst/>
          </a:prstGeom>
        </p:spPr>
      </p:pic>
    </p:spTree>
    <p:extLst>
      <p:ext uri="{BB962C8B-B14F-4D97-AF65-F5344CB8AC3E}">
        <p14:creationId xmlns:p14="http://schemas.microsoft.com/office/powerpoint/2010/main" val="111805503"/>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bg>
      <p:bgPr>
        <a:pattFill prst="pct5">
          <a:fgClr>
            <a:srgbClr val="002060"/>
          </a:fgClr>
          <a:bgClr>
            <a:schemeClr val="bg1"/>
          </a:bgClr>
        </a:pattFill>
        <a:effectLst/>
      </p:bgPr>
    </p:bg>
    <p:spTree>
      <p:nvGrpSpPr>
        <p:cNvPr id="1" name=""/>
        <p:cNvGrpSpPr/>
        <p:nvPr/>
      </p:nvGrpSpPr>
      <p:grpSpPr>
        <a:xfrm>
          <a:off x="0" y="0"/>
          <a:ext cx="0" cy="0"/>
          <a:chOff x="0" y="0"/>
          <a:chExt cx="0" cy="0"/>
        </a:xfrm>
      </p:grpSpPr>
      <p:sp>
        <p:nvSpPr>
          <p:cNvPr id="2" name="Rectangle 4"/>
          <p:cNvSpPr>
            <a:spLocks noChangeArrowheads="1"/>
          </p:cNvSpPr>
          <p:nvPr/>
        </p:nvSpPr>
        <p:spPr bwMode="auto">
          <a:xfrm>
            <a:off x="179388" y="115888"/>
            <a:ext cx="8823325" cy="1081087"/>
          </a:xfrm>
          <a:prstGeom prst="rect">
            <a:avLst/>
          </a:prstGeom>
          <a:solidFill>
            <a:srgbClr val="0099FF"/>
          </a:solidFill>
          <a:ln w="9525">
            <a:noFill/>
            <a:miter lim="800000"/>
            <a:headEnd/>
            <a:tailEnd/>
          </a:ln>
        </p:spPr>
        <p:txBody>
          <a:bodyPr anchor="b"/>
          <a:lstStyle/>
          <a:p>
            <a:pPr algn="ctr" eaLnBrk="1" hangingPunct="1">
              <a:defRPr/>
            </a:pPr>
            <a:endParaRPr lang="es-ES" sz="3200" b="1" dirty="0">
              <a:effectLst>
                <a:outerShdw blurRad="38100" dist="38100" dir="2700000" algn="tl">
                  <a:srgbClr val="000000"/>
                </a:outerShdw>
              </a:effectLst>
              <a:latin typeface="Tahoma" pitchFamily="34" charset="0"/>
            </a:endParaRPr>
          </a:p>
          <a:p>
            <a:pPr eaLnBrk="1" hangingPunct="1">
              <a:defRPr/>
            </a:pPr>
            <a:endParaRPr lang="es-ES" sz="3600" dirty="0"/>
          </a:p>
          <a:p>
            <a:pPr eaLnBrk="1" hangingPunct="1">
              <a:defRPr/>
            </a:pPr>
            <a:endParaRPr lang="es-ES" sz="3600" dirty="0"/>
          </a:p>
          <a:p>
            <a:pPr eaLnBrk="1" hangingPunct="1">
              <a:defRPr/>
            </a:pPr>
            <a:br>
              <a:rPr lang="es-ES_tradnl" altLang="es-ES" sz="2800" b="1" dirty="0"/>
            </a:br>
            <a:endParaRPr lang="es-ES" sz="2800" dirty="0"/>
          </a:p>
          <a:p>
            <a:pPr algn="ctr" eaLnBrk="1" hangingPunct="1">
              <a:defRPr/>
            </a:pPr>
            <a:r>
              <a:rPr lang="es-ES" sz="3200" b="1" dirty="0">
                <a:effectLst>
                  <a:outerShdw blurRad="38100" dist="38100" dir="2700000" algn="tl">
                    <a:srgbClr val="000000"/>
                  </a:outerShdw>
                </a:effectLst>
                <a:latin typeface="Tahoma" pitchFamily="34" charset="0"/>
              </a:rPr>
              <a:t>DIFERENCIAS ENTRE EL ENFOQUE CUANTITATIVO Y CUALITATIVO </a:t>
            </a:r>
          </a:p>
        </p:txBody>
      </p:sp>
      <p:pic>
        <p:nvPicPr>
          <p:cNvPr id="3" name="Imagen 2"/>
          <p:cNvPicPr>
            <a:picLocks noChangeAspect="1"/>
          </p:cNvPicPr>
          <p:nvPr/>
        </p:nvPicPr>
        <p:blipFill>
          <a:blip r:embed="rId2"/>
          <a:stretch>
            <a:fillRect/>
          </a:stretch>
        </p:blipFill>
        <p:spPr>
          <a:xfrm>
            <a:off x="179388" y="1268983"/>
            <a:ext cx="8823326" cy="5472385"/>
          </a:xfrm>
          <a:prstGeom prst="rect">
            <a:avLst/>
          </a:prstGeom>
        </p:spPr>
      </p:pic>
    </p:spTree>
    <p:extLst>
      <p:ext uri="{BB962C8B-B14F-4D97-AF65-F5344CB8AC3E}">
        <p14:creationId xmlns:p14="http://schemas.microsoft.com/office/powerpoint/2010/main" val="63794462"/>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250825" y="188913"/>
            <a:ext cx="8706370" cy="647800"/>
          </a:xfrm>
          <a:prstGeom prst="rect">
            <a:avLst/>
          </a:prstGeom>
          <a:solidFill>
            <a:srgbClr val="6600FF"/>
          </a:solidFill>
          <a:ln w="9525">
            <a:noFill/>
            <a:miter lim="800000"/>
            <a:headEnd/>
            <a:tailEnd/>
          </a:ln>
        </p:spPr>
        <p:txBody>
          <a:bodyPr anchor="b"/>
          <a:lstStyle/>
          <a:p>
            <a:pPr algn="ctr" eaLnBrk="1" hangingPunct="1">
              <a:defRPr/>
            </a:pPr>
            <a:r>
              <a:rPr lang="es-ES_tradnl" sz="4000" b="1" dirty="0">
                <a:solidFill>
                  <a:schemeClr val="tx1"/>
                </a:solidFill>
                <a:effectLst>
                  <a:outerShdw blurRad="38100" dist="38100" dir="2700000" algn="tl">
                    <a:srgbClr val="000000"/>
                  </a:outerShdw>
                </a:effectLst>
                <a:latin typeface="Tahoma" pitchFamily="34" charset="0"/>
              </a:rPr>
              <a:t>Problema: Esquema + Diferencia</a:t>
            </a:r>
          </a:p>
        </p:txBody>
      </p:sp>
      <p:pic>
        <p:nvPicPr>
          <p:cNvPr id="4" name="Imagen 3"/>
          <p:cNvPicPr>
            <a:picLocks noChangeAspect="1"/>
          </p:cNvPicPr>
          <p:nvPr/>
        </p:nvPicPr>
        <p:blipFill>
          <a:blip r:embed="rId2"/>
          <a:stretch>
            <a:fillRect/>
          </a:stretch>
        </p:blipFill>
        <p:spPr>
          <a:xfrm>
            <a:off x="250824" y="908720"/>
            <a:ext cx="8706371" cy="5832152"/>
          </a:xfrm>
          <a:prstGeom prst="rect">
            <a:avLst/>
          </a:prstGeom>
          <a:ln w="38100">
            <a:solidFill>
              <a:srgbClr val="FF0000"/>
            </a:solidFill>
          </a:ln>
        </p:spPr>
      </p:pic>
    </p:spTree>
    <p:extLst>
      <p:ext uri="{BB962C8B-B14F-4D97-AF65-F5344CB8AC3E}">
        <p14:creationId xmlns:p14="http://schemas.microsoft.com/office/powerpoint/2010/main" val="1163327892"/>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bg>
      <p:bgPr>
        <a:pattFill prst="pct5">
          <a:fgClr>
            <a:srgbClr val="002060"/>
          </a:fgClr>
          <a:bgClr>
            <a:schemeClr val="bg1"/>
          </a:bgClr>
        </a:pattFill>
        <a:effectLst/>
      </p:bgPr>
    </p:bg>
    <p:spTree>
      <p:nvGrpSpPr>
        <p:cNvPr id="1" name=""/>
        <p:cNvGrpSpPr/>
        <p:nvPr/>
      </p:nvGrpSpPr>
      <p:grpSpPr>
        <a:xfrm>
          <a:off x="0" y="0"/>
          <a:ext cx="0" cy="0"/>
          <a:chOff x="0" y="0"/>
          <a:chExt cx="0" cy="0"/>
        </a:xfrm>
      </p:grpSpPr>
      <p:sp>
        <p:nvSpPr>
          <p:cNvPr id="2" name="Rectangle 4"/>
          <p:cNvSpPr>
            <a:spLocks noChangeArrowheads="1"/>
          </p:cNvSpPr>
          <p:nvPr/>
        </p:nvSpPr>
        <p:spPr bwMode="auto">
          <a:xfrm>
            <a:off x="148854" y="116632"/>
            <a:ext cx="8823325" cy="792311"/>
          </a:xfrm>
          <a:prstGeom prst="rect">
            <a:avLst/>
          </a:prstGeom>
          <a:solidFill>
            <a:srgbClr val="0099FF"/>
          </a:solidFill>
          <a:ln w="9525">
            <a:noFill/>
            <a:miter lim="800000"/>
            <a:headEnd/>
            <a:tailEnd/>
          </a:ln>
        </p:spPr>
        <p:txBody>
          <a:bodyPr anchor="b"/>
          <a:lstStyle/>
          <a:p>
            <a:pPr algn="ctr" eaLnBrk="1" hangingPunct="1">
              <a:defRPr/>
            </a:pPr>
            <a:endParaRPr lang="es-ES" sz="2400" b="1" dirty="0">
              <a:effectLst>
                <a:outerShdw blurRad="38100" dist="38100" dir="2700000" algn="tl">
                  <a:srgbClr val="000000"/>
                </a:outerShdw>
              </a:effectLst>
              <a:latin typeface="Tahoma" pitchFamily="34" charset="0"/>
            </a:endParaRPr>
          </a:p>
          <a:p>
            <a:pPr eaLnBrk="1" hangingPunct="1">
              <a:defRPr/>
            </a:pPr>
            <a:endParaRPr lang="es-ES" sz="2800" dirty="0"/>
          </a:p>
          <a:p>
            <a:pPr eaLnBrk="1" hangingPunct="1">
              <a:defRPr/>
            </a:pPr>
            <a:endParaRPr lang="es-ES" sz="2800" dirty="0"/>
          </a:p>
          <a:p>
            <a:pPr eaLnBrk="1" hangingPunct="1">
              <a:defRPr/>
            </a:pPr>
            <a:br>
              <a:rPr lang="es-ES_tradnl" altLang="es-ES" sz="2000" b="1" dirty="0"/>
            </a:br>
            <a:endParaRPr lang="es-ES" sz="2000" dirty="0"/>
          </a:p>
          <a:p>
            <a:pPr algn="ctr" eaLnBrk="1" hangingPunct="1">
              <a:defRPr/>
            </a:pPr>
            <a:r>
              <a:rPr lang="es-ES" sz="2400" b="1" dirty="0">
                <a:effectLst>
                  <a:outerShdw blurRad="38100" dist="38100" dir="2700000" algn="tl">
                    <a:srgbClr val="000000"/>
                  </a:outerShdw>
                </a:effectLst>
                <a:latin typeface="Tahoma" pitchFamily="34" charset="0"/>
              </a:rPr>
              <a:t>DIFERENCIAS ENTRE EL ENFOQUE CUANTITATIVO Y CUALITATIVO </a:t>
            </a:r>
          </a:p>
        </p:txBody>
      </p:sp>
      <p:pic>
        <p:nvPicPr>
          <p:cNvPr id="3" name="Imagen 2"/>
          <p:cNvPicPr>
            <a:picLocks noChangeAspect="1"/>
          </p:cNvPicPr>
          <p:nvPr/>
        </p:nvPicPr>
        <p:blipFill>
          <a:blip r:embed="rId2"/>
          <a:stretch>
            <a:fillRect/>
          </a:stretch>
        </p:blipFill>
        <p:spPr>
          <a:xfrm>
            <a:off x="200792" y="1012179"/>
            <a:ext cx="8771387" cy="5801197"/>
          </a:xfrm>
          <a:prstGeom prst="rect">
            <a:avLst/>
          </a:prstGeom>
        </p:spPr>
      </p:pic>
    </p:spTree>
    <p:extLst>
      <p:ext uri="{BB962C8B-B14F-4D97-AF65-F5344CB8AC3E}">
        <p14:creationId xmlns:p14="http://schemas.microsoft.com/office/powerpoint/2010/main" val="1365146666"/>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a:spLocks noGrp="1" noChangeArrowheads="1"/>
          </p:cNvSpPr>
          <p:nvPr>
            <p:ph type="ftr" sz="quarter" idx="11"/>
          </p:nvPr>
        </p:nvSpPr>
        <p:spPr/>
        <p:txBody>
          <a:bodyPr/>
          <a:lstStyle/>
          <a:p>
            <a:pPr>
              <a:defRPr/>
            </a:pPr>
            <a:r>
              <a:rPr lang="es-MX" dirty="0"/>
              <a:t>V. </a:t>
            </a:r>
            <a:r>
              <a:rPr lang="es-MX" dirty="0" err="1"/>
              <a:t>Ibañez</a:t>
            </a:r>
            <a:endParaRPr lang="es-MX" dirty="0"/>
          </a:p>
        </p:txBody>
      </p:sp>
      <p:sp>
        <p:nvSpPr>
          <p:cNvPr id="5" name="Rectangle 9"/>
          <p:cNvSpPr>
            <a:spLocks noGrp="1" noChangeArrowheads="1"/>
          </p:cNvSpPr>
          <p:nvPr>
            <p:ph type="sldNum" sz="quarter" idx="12"/>
          </p:nvPr>
        </p:nvSpPr>
        <p:spPr/>
        <p:txBody>
          <a:bodyPr/>
          <a:lstStyle>
            <a:lvl1pPr eaLnBrk="0" hangingPunct="0">
              <a:defRPr>
                <a:solidFill>
                  <a:schemeClr val="tx1"/>
                </a:solidFill>
                <a:latin typeface="Arial Narrow" panose="020B0606020202030204" pitchFamily="34" charset="0"/>
              </a:defRPr>
            </a:lvl1pPr>
            <a:lvl2pPr marL="742950" indent="-285750" eaLnBrk="0" hangingPunct="0">
              <a:defRPr>
                <a:solidFill>
                  <a:schemeClr val="tx1"/>
                </a:solidFill>
                <a:latin typeface="Arial Narrow" panose="020B0606020202030204" pitchFamily="34" charset="0"/>
              </a:defRPr>
            </a:lvl2pPr>
            <a:lvl3pPr marL="1143000" indent="-228600" eaLnBrk="0" hangingPunct="0">
              <a:defRPr>
                <a:solidFill>
                  <a:schemeClr val="tx1"/>
                </a:solidFill>
                <a:latin typeface="Arial Narrow" panose="020B0606020202030204" pitchFamily="34" charset="0"/>
              </a:defRPr>
            </a:lvl3pPr>
            <a:lvl4pPr marL="1600200" indent="-228600" eaLnBrk="0" hangingPunct="0">
              <a:defRPr>
                <a:solidFill>
                  <a:schemeClr val="tx1"/>
                </a:solidFill>
                <a:latin typeface="Arial Narrow" panose="020B0606020202030204" pitchFamily="34" charset="0"/>
              </a:defRPr>
            </a:lvl4pPr>
            <a:lvl5pPr marL="2057400" indent="-228600" eaLnBrk="0" hangingPunct="0">
              <a:defRPr>
                <a:solidFill>
                  <a:schemeClr val="tx1"/>
                </a:solidFill>
                <a:latin typeface="Arial Narrow" panose="020B0606020202030204" pitchFamily="34" charset="0"/>
              </a:defRPr>
            </a:lvl5pPr>
            <a:lvl6pPr marL="2514600" indent="-228600" eaLnBrk="0" fontAlgn="base" hangingPunct="0">
              <a:spcBef>
                <a:spcPct val="0"/>
              </a:spcBef>
              <a:spcAft>
                <a:spcPct val="0"/>
              </a:spcAft>
              <a:defRPr>
                <a:solidFill>
                  <a:schemeClr val="tx1"/>
                </a:solidFill>
                <a:latin typeface="Arial Narrow" panose="020B0606020202030204" pitchFamily="34" charset="0"/>
              </a:defRPr>
            </a:lvl6pPr>
            <a:lvl7pPr marL="2971800" indent="-228600" eaLnBrk="0" fontAlgn="base" hangingPunct="0">
              <a:spcBef>
                <a:spcPct val="0"/>
              </a:spcBef>
              <a:spcAft>
                <a:spcPct val="0"/>
              </a:spcAft>
              <a:defRPr>
                <a:solidFill>
                  <a:schemeClr val="tx1"/>
                </a:solidFill>
                <a:latin typeface="Arial Narrow" panose="020B0606020202030204" pitchFamily="34" charset="0"/>
              </a:defRPr>
            </a:lvl7pPr>
            <a:lvl8pPr marL="3429000" indent="-228600" eaLnBrk="0" fontAlgn="base" hangingPunct="0">
              <a:spcBef>
                <a:spcPct val="0"/>
              </a:spcBef>
              <a:spcAft>
                <a:spcPct val="0"/>
              </a:spcAft>
              <a:defRPr>
                <a:solidFill>
                  <a:schemeClr val="tx1"/>
                </a:solidFill>
                <a:latin typeface="Arial Narrow" panose="020B0606020202030204" pitchFamily="34" charset="0"/>
              </a:defRPr>
            </a:lvl8pPr>
            <a:lvl9pPr marL="3886200" indent="-228600" eaLnBrk="0" fontAlgn="base" hangingPunct="0">
              <a:spcBef>
                <a:spcPct val="0"/>
              </a:spcBef>
              <a:spcAft>
                <a:spcPct val="0"/>
              </a:spcAft>
              <a:defRPr>
                <a:solidFill>
                  <a:schemeClr val="tx1"/>
                </a:solidFill>
                <a:latin typeface="Arial Narrow" panose="020B0606020202030204" pitchFamily="34" charset="0"/>
              </a:defRPr>
            </a:lvl9pPr>
          </a:lstStyle>
          <a:p>
            <a:pPr eaLnBrk="1" hangingPunct="1">
              <a:defRPr/>
            </a:pPr>
            <a:fld id="{25D900A1-BD11-4D2E-82F5-E236086F4647}" type="slidenum">
              <a:rPr lang="es-MX" altLang="es-PE" smtClean="0">
                <a:latin typeface="Arial" panose="020B0604020202020204" pitchFamily="34" charset="0"/>
              </a:rPr>
              <a:pPr eaLnBrk="1" hangingPunct="1">
                <a:defRPr/>
              </a:pPr>
              <a:t>41</a:t>
            </a:fld>
            <a:endParaRPr lang="es-MX" altLang="es-PE">
              <a:latin typeface="Arial" panose="020B0604020202020204" pitchFamily="34" charset="0"/>
            </a:endParaRPr>
          </a:p>
        </p:txBody>
      </p:sp>
      <p:sp>
        <p:nvSpPr>
          <p:cNvPr id="201732" name="Rectangle 4"/>
          <p:cNvSpPr>
            <a:spLocks noChangeArrowheads="1"/>
          </p:cNvSpPr>
          <p:nvPr/>
        </p:nvSpPr>
        <p:spPr bwMode="auto">
          <a:xfrm>
            <a:off x="304800" y="620688"/>
            <a:ext cx="5429250" cy="433388"/>
          </a:xfrm>
          <a:prstGeom prst="rect">
            <a:avLst/>
          </a:prstGeom>
          <a:solidFill>
            <a:srgbClr val="0099FF"/>
          </a:solidFill>
          <a:ln>
            <a:noFill/>
          </a:ln>
        </p:spPr>
        <p:txBody>
          <a:bodyPr wrap="none">
            <a:spAutoFit/>
          </a:bodyP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80000"/>
              </a:lnSpc>
              <a:buClr>
                <a:srgbClr val="FF00FF"/>
              </a:buClr>
              <a:buSzPct val="80000"/>
              <a:buFont typeface="Wingdings" panose="05000000000000000000" pitchFamily="2" charset="2"/>
              <a:buNone/>
            </a:pPr>
            <a:r>
              <a:rPr lang="es-ES_tradnl" altLang="es-ES" sz="2800" b="1" dirty="0">
                <a:latin typeface="Times New Roman" panose="02020603050405020304" pitchFamily="18" charset="0"/>
              </a:rPr>
              <a:t>BIBLIOGRAFÍA CONSULTADA</a:t>
            </a:r>
          </a:p>
        </p:txBody>
      </p:sp>
      <p:sp>
        <p:nvSpPr>
          <p:cNvPr id="6" name="Rectangle 5"/>
          <p:cNvSpPr>
            <a:spLocks noChangeArrowheads="1"/>
          </p:cNvSpPr>
          <p:nvPr/>
        </p:nvSpPr>
        <p:spPr bwMode="auto">
          <a:xfrm>
            <a:off x="304800" y="1124744"/>
            <a:ext cx="8610600" cy="4131004"/>
          </a:xfrm>
          <a:prstGeom prst="rect">
            <a:avLst/>
          </a:prstGeom>
          <a:solidFill>
            <a:schemeClr val="tx1"/>
          </a:solidFill>
          <a:ln w="57150">
            <a:solidFill>
              <a:srgbClr val="FF6600"/>
            </a:solidFill>
            <a:miter lim="800000"/>
            <a:headEnd/>
            <a:tailEnd/>
          </a:ln>
        </p:spPr>
        <p:txBody>
          <a:bodyPr wrap="square" lIns="92075" tIns="46038" rIns="92075" bIns="46038">
            <a:spAutoFit/>
          </a:bodyPr>
          <a:lstStyle/>
          <a:p>
            <a:pPr marL="285750" indent="-285750" algn="just">
              <a:spcBef>
                <a:spcPct val="20000"/>
              </a:spcBef>
              <a:buFont typeface="Wingdings" panose="05000000000000000000" pitchFamily="2" charset="2"/>
              <a:buChar char="Ø"/>
            </a:pPr>
            <a:r>
              <a:rPr lang="es-PE" sz="1600" dirty="0">
                <a:solidFill>
                  <a:srgbClr val="6600FF"/>
                </a:solidFill>
                <a:latin typeface="Times New Roman" panose="02020603050405020304" pitchFamily="18" charset="0"/>
              </a:rPr>
              <a:t>Bernal, C. (2016). Metodología de la Investigación: administración, economía, humanidades y ciencias sociales. Cuarta edición. Edit. Pearson.</a:t>
            </a:r>
          </a:p>
          <a:p>
            <a:pPr marL="285750" indent="-285750" algn="just">
              <a:spcBef>
                <a:spcPct val="20000"/>
              </a:spcBef>
              <a:buFont typeface="Wingdings" panose="05000000000000000000" pitchFamily="2" charset="2"/>
              <a:buChar char="Ø"/>
            </a:pPr>
            <a:r>
              <a:rPr lang="es-PE" sz="1600" dirty="0">
                <a:solidFill>
                  <a:srgbClr val="6600FF"/>
                </a:solidFill>
                <a:latin typeface="Times New Roman" panose="02020603050405020304" pitchFamily="18" charset="0"/>
              </a:rPr>
              <a:t>Cortés Cortés, M., &amp; Iglesias León, M. (2004). "Generalidades sobre Metodología de la Investigación". Ciudad del Carmen, Campeche, México: Universidad Autónoma del Carmen.</a:t>
            </a:r>
          </a:p>
          <a:p>
            <a:pPr marL="285750" indent="-285750" algn="just">
              <a:spcBef>
                <a:spcPct val="20000"/>
              </a:spcBef>
              <a:buFont typeface="Wingdings" panose="05000000000000000000" pitchFamily="2" charset="2"/>
              <a:buChar char="Ø"/>
            </a:pPr>
            <a:r>
              <a:rPr lang="es-PE" sz="1600">
                <a:solidFill>
                  <a:srgbClr val="6600FF"/>
                </a:solidFill>
                <a:latin typeface="Times New Roman" panose="02020603050405020304" pitchFamily="18" charset="0"/>
              </a:rPr>
              <a:t>Jorge </a:t>
            </a:r>
            <a:r>
              <a:rPr lang="es-PE" sz="1600" dirty="0">
                <a:solidFill>
                  <a:srgbClr val="6600FF"/>
                </a:solidFill>
                <a:latin typeface="Times New Roman" panose="02020603050405020304" pitchFamily="18" charset="0"/>
              </a:rPr>
              <a:t>Leal </a:t>
            </a:r>
            <a:r>
              <a:rPr lang="es-PE" sz="1600" dirty="0" err="1">
                <a:solidFill>
                  <a:srgbClr val="6600FF"/>
                </a:solidFill>
                <a:latin typeface="Times New Roman" panose="02020603050405020304" pitchFamily="18" charset="0"/>
              </a:rPr>
              <a:t>Iga</a:t>
            </a:r>
            <a:r>
              <a:rPr lang="es-PE" sz="1600" dirty="0">
                <a:solidFill>
                  <a:srgbClr val="6600FF"/>
                </a:solidFill>
                <a:latin typeface="Times New Roman" panose="02020603050405020304" pitchFamily="18" charset="0"/>
              </a:rPr>
              <a:t> Docente del IEE Doctor en Filosofía con orientación en Trabajo Social y Políticas Comparadas de Bienestar Social por la U.A.N.L. Maestría en Administración de Empresas con especialidad en Mercadotecnia por la U.A.N.L. Arquitecto por la U.A.N.L. Catedrático de diversas Universidades públicas y privadas en el estado de Nuevo León.</a:t>
            </a:r>
          </a:p>
          <a:p>
            <a:pPr marL="285750" indent="-285750" algn="just">
              <a:spcBef>
                <a:spcPct val="20000"/>
              </a:spcBef>
              <a:buFont typeface="Wingdings" panose="05000000000000000000" pitchFamily="2" charset="2"/>
              <a:buChar char="Ø"/>
            </a:pPr>
            <a:r>
              <a:rPr lang="es-MX" sz="1600" dirty="0">
                <a:solidFill>
                  <a:srgbClr val="6600FF"/>
                </a:solidFill>
                <a:latin typeface="Times New Roman" panose="02020603050405020304" pitchFamily="18" charset="0"/>
              </a:rPr>
              <a:t>IBAÑEZ, V. y ZEA, W. (1997). “Muestreo”. Edición Primera. FINESI - UNA-Puno.</a:t>
            </a:r>
          </a:p>
          <a:p>
            <a:pPr marL="285750" indent="-285750" algn="just">
              <a:spcBef>
                <a:spcPct val="20000"/>
              </a:spcBef>
              <a:buFont typeface="Wingdings" panose="05000000000000000000" pitchFamily="2" charset="2"/>
              <a:buChar char="Ø"/>
            </a:pPr>
            <a:r>
              <a:rPr lang="es-PE" sz="1600" dirty="0">
                <a:solidFill>
                  <a:srgbClr val="6600FF"/>
                </a:solidFill>
                <a:latin typeface="Times New Roman" panose="02020603050405020304" pitchFamily="18" charset="0"/>
              </a:rPr>
              <a:t>Kant, I. (2005). "Crítica de la razón pura". México: Taurus. </a:t>
            </a:r>
          </a:p>
          <a:p>
            <a:pPr marL="285750" indent="-285750" algn="just">
              <a:spcBef>
                <a:spcPct val="20000"/>
              </a:spcBef>
              <a:buFont typeface="Wingdings" panose="05000000000000000000" pitchFamily="2" charset="2"/>
              <a:buChar char="Ø"/>
            </a:pPr>
            <a:r>
              <a:rPr lang="es-PE" sz="1600" dirty="0">
                <a:solidFill>
                  <a:srgbClr val="6600FF"/>
                </a:solidFill>
                <a:latin typeface="Times New Roman" panose="02020603050405020304" pitchFamily="18" charset="0"/>
              </a:rPr>
              <a:t>Melchor Aguilar, J., &amp; Martínez Revilla, A. (2002). "Los Sistemas de Investigación en México". Cinta de </a:t>
            </a:r>
            <a:r>
              <a:rPr lang="es-PE" sz="1600" dirty="0" err="1">
                <a:solidFill>
                  <a:srgbClr val="6600FF"/>
                </a:solidFill>
                <a:latin typeface="Times New Roman" panose="02020603050405020304" pitchFamily="18" charset="0"/>
              </a:rPr>
              <a:t>Moebio</a:t>
            </a:r>
            <a:r>
              <a:rPr lang="es-PE" sz="1600" dirty="0">
                <a:solidFill>
                  <a:srgbClr val="6600FF"/>
                </a:solidFill>
                <a:latin typeface="Times New Roman" panose="02020603050405020304" pitchFamily="18" charset="0"/>
              </a:rPr>
              <a:t> No.14 , 180-189. </a:t>
            </a:r>
          </a:p>
          <a:p>
            <a:pPr marL="285750" indent="-285750" algn="just">
              <a:spcBef>
                <a:spcPct val="20000"/>
              </a:spcBef>
              <a:buFont typeface="Wingdings" panose="05000000000000000000" pitchFamily="2" charset="2"/>
              <a:buChar char="Ø"/>
            </a:pPr>
            <a:r>
              <a:rPr lang="es-PE" sz="1600" dirty="0">
                <a:solidFill>
                  <a:srgbClr val="6600FF"/>
                </a:solidFill>
                <a:latin typeface="Times New Roman" panose="02020603050405020304" pitchFamily="18" charset="0"/>
              </a:rPr>
              <a:t>Popper, K. (1980). "La lógica de la investigación científica". Madrid, España: Editorial </a:t>
            </a:r>
            <a:r>
              <a:rPr lang="es-PE" sz="1600" dirty="0" err="1">
                <a:solidFill>
                  <a:srgbClr val="6600FF"/>
                </a:solidFill>
                <a:latin typeface="Times New Roman" panose="02020603050405020304" pitchFamily="18" charset="0"/>
              </a:rPr>
              <a:t>Tecnos</a:t>
            </a:r>
            <a:r>
              <a:rPr lang="es-PE" sz="1600" dirty="0">
                <a:solidFill>
                  <a:srgbClr val="6600FF"/>
                </a:solidFill>
                <a:latin typeface="Times New Roman" panose="02020603050405020304" pitchFamily="18" charset="0"/>
              </a:rPr>
              <a:t>.</a:t>
            </a:r>
          </a:p>
          <a:p>
            <a:pPr marL="285750" indent="-285750" algn="just">
              <a:spcBef>
                <a:spcPct val="20000"/>
              </a:spcBef>
              <a:buFont typeface="Wingdings" panose="05000000000000000000" pitchFamily="2" charset="2"/>
              <a:buChar char="Ø"/>
            </a:pPr>
            <a:r>
              <a:rPr lang="es-PE" sz="1600" dirty="0">
                <a:solidFill>
                  <a:srgbClr val="6600FF"/>
                </a:solidFill>
                <a:latin typeface="Times New Roman" panose="02020603050405020304" pitchFamily="18" charset="0"/>
              </a:rPr>
              <a:t>Ramírez González, A. (2014). "Metodología de la investigación científica". Bogotá, Colombia: Pontificia Universidad Javeriana. </a:t>
            </a: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5496" y="72008"/>
            <a:ext cx="9032302" cy="6669360"/>
          </a:xfrm>
          <a:prstGeom prst="rect">
            <a:avLst/>
          </a:prstGeom>
          <a:solidFill>
            <a:schemeClr val="tx1"/>
          </a:solidFill>
        </p:spPr>
      </p:pic>
    </p:spTree>
    <p:extLst>
      <p:ext uri="{BB962C8B-B14F-4D97-AF65-F5344CB8AC3E}">
        <p14:creationId xmlns:p14="http://schemas.microsoft.com/office/powerpoint/2010/main" val="2836059114"/>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228600" y="-152400"/>
            <a:ext cx="8763000" cy="1600200"/>
          </a:xfrm>
          <a:prstGeom prst="rect">
            <a:avLst/>
          </a:prstGeom>
        </p:spPr>
      </p:pic>
      <p:pic>
        <p:nvPicPr>
          <p:cNvPr id="4" name="Imagen 3"/>
          <p:cNvPicPr>
            <a:picLocks noChangeAspect="1"/>
          </p:cNvPicPr>
          <p:nvPr/>
        </p:nvPicPr>
        <p:blipFill>
          <a:blip r:embed="rId3"/>
          <a:stretch>
            <a:fillRect/>
          </a:stretch>
        </p:blipFill>
        <p:spPr>
          <a:xfrm>
            <a:off x="228600" y="1032253"/>
            <a:ext cx="8763000" cy="5749547"/>
          </a:xfrm>
          <a:prstGeom prst="rect">
            <a:avLst/>
          </a:prstGeom>
          <a:solidFill>
            <a:schemeClr val="tx1"/>
          </a:solidFill>
        </p:spPr>
      </p:pic>
    </p:spTree>
    <p:extLst>
      <p:ext uri="{BB962C8B-B14F-4D97-AF65-F5344CB8AC3E}">
        <p14:creationId xmlns:p14="http://schemas.microsoft.com/office/powerpoint/2010/main" val="569955541"/>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0" y="836712"/>
            <a:ext cx="9144000" cy="4680520"/>
          </a:xfrm>
          <a:prstGeom prst="rect">
            <a:avLst/>
          </a:prstGeom>
        </p:spPr>
      </p:pic>
    </p:spTree>
    <p:extLst>
      <p:ext uri="{BB962C8B-B14F-4D97-AF65-F5344CB8AC3E}">
        <p14:creationId xmlns:p14="http://schemas.microsoft.com/office/powerpoint/2010/main" val="150133559"/>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ChangeArrowheads="1"/>
          </p:cNvSpPr>
          <p:nvPr/>
        </p:nvSpPr>
        <p:spPr bwMode="auto">
          <a:xfrm>
            <a:off x="18964" y="6441725"/>
            <a:ext cx="9125035" cy="404713"/>
          </a:xfrm>
          <a:prstGeom prst="rect">
            <a:avLst/>
          </a:prstGeom>
          <a:solidFill>
            <a:srgbClr val="0099FF"/>
          </a:solidFill>
          <a:ln w="9525">
            <a:noFill/>
            <a:miter lim="800000"/>
            <a:headEnd/>
            <a:tailEnd/>
          </a:ln>
        </p:spPr>
        <p:txBody>
          <a:bodyPr anchor="b"/>
          <a:lstStyle/>
          <a:p>
            <a:pPr algn="ctr" eaLnBrk="1" hangingPunct="1">
              <a:defRPr/>
            </a:pPr>
            <a:r>
              <a:rPr lang="es-ES_tradnl" sz="2000" b="1" dirty="0">
                <a:effectLst>
                  <a:outerShdw blurRad="38100" dist="38100" dir="2700000" algn="tl">
                    <a:srgbClr val="000000"/>
                  </a:outerShdw>
                </a:effectLst>
                <a:latin typeface="Tahoma" pitchFamily="34" charset="0"/>
              </a:rPr>
              <a:t>Formulación del problema en Ingeniería, según E.V. KRICK</a:t>
            </a:r>
          </a:p>
        </p:txBody>
      </p:sp>
      <p:pic>
        <p:nvPicPr>
          <p:cNvPr id="4" name="Imagen 3"/>
          <p:cNvPicPr>
            <a:picLocks noChangeAspect="1"/>
          </p:cNvPicPr>
          <p:nvPr/>
        </p:nvPicPr>
        <p:blipFill>
          <a:blip r:embed="rId2"/>
          <a:stretch>
            <a:fillRect/>
          </a:stretch>
        </p:blipFill>
        <p:spPr>
          <a:xfrm>
            <a:off x="0" y="0"/>
            <a:ext cx="9055810" cy="6441725"/>
          </a:xfrm>
          <a:prstGeom prst="rect">
            <a:avLst/>
          </a:prstGeom>
          <a:solidFill>
            <a:schemeClr val="tx1"/>
          </a:solidFill>
        </p:spPr>
      </p:pic>
    </p:spTree>
    <p:extLst>
      <p:ext uri="{BB962C8B-B14F-4D97-AF65-F5344CB8AC3E}">
        <p14:creationId xmlns:p14="http://schemas.microsoft.com/office/powerpoint/2010/main" val="2133398813"/>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323528" y="188913"/>
            <a:ext cx="8744272" cy="1052512"/>
          </a:xfrm>
          <a:prstGeom prst="rect">
            <a:avLst/>
          </a:prstGeom>
          <a:solidFill>
            <a:srgbClr val="0099FF"/>
          </a:solidFill>
          <a:ln w="9525">
            <a:noFill/>
            <a:miter lim="800000"/>
            <a:headEnd/>
            <a:tailEnd/>
          </a:ln>
        </p:spPr>
        <p:txBody>
          <a:bodyPr anchor="b"/>
          <a:lstStyle/>
          <a:p>
            <a:pPr algn="ctr" eaLnBrk="1" hangingPunct="1">
              <a:defRPr/>
            </a:pPr>
            <a:r>
              <a:rPr lang="es-ES_tradnl" sz="3200" b="1" dirty="0">
                <a:effectLst>
                  <a:outerShdw blurRad="38100" dist="38100" dir="2700000" algn="tl">
                    <a:srgbClr val="000000"/>
                  </a:outerShdw>
                </a:effectLst>
                <a:latin typeface="Tahoma" pitchFamily="34" charset="0"/>
              </a:rPr>
              <a:t>Elección del problema en una investigación Científica</a:t>
            </a:r>
          </a:p>
        </p:txBody>
      </p:sp>
      <p:pic>
        <p:nvPicPr>
          <p:cNvPr id="163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341438"/>
            <a:ext cx="8744272"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7768774"/>
      </p:ext>
    </p:extLst>
  </p:cSld>
  <p:clrMapOvr>
    <a:masterClrMapping/>
  </p:clrMapOvr>
  <p:transition spd="slow"/>
</p:sld>
</file>

<file path=ppt/theme/theme1.xml><?xml version="1.0" encoding="utf-8"?>
<a:theme xmlns:a="http://schemas.openxmlformats.org/drawingml/2006/main" name="Textura">
  <a:themeElements>
    <a:clrScheme name="Textura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xtura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a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a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a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a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a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a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a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Textured</Template>
  <TotalTime>12830</TotalTime>
  <Words>1774</Words>
  <Application>Microsoft Office PowerPoint</Application>
  <PresentationFormat>Presentación en pantalla (4:3)</PresentationFormat>
  <Paragraphs>172</Paragraphs>
  <Slides>41</Slides>
  <Notes>0</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41</vt:i4>
      </vt:variant>
    </vt:vector>
  </HeadingPairs>
  <TitlesOfParts>
    <vt:vector size="51" baseType="lpstr">
      <vt:lpstr>Arial</vt:lpstr>
      <vt:lpstr>Arial Black</vt:lpstr>
      <vt:lpstr>Arial Narrow</vt:lpstr>
      <vt:lpstr>Bell MT</vt:lpstr>
      <vt:lpstr>Eras Demi ITC</vt:lpstr>
      <vt:lpstr>Swis721 BlkCn BT</vt:lpstr>
      <vt:lpstr>Tahoma</vt:lpstr>
      <vt:lpstr>Times New Roman</vt:lpstr>
      <vt:lpstr>Wingdings</vt:lpstr>
      <vt:lpstr>Textura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DL1</dc:creator>
  <cp:lastModifiedBy>UNAP</cp:lastModifiedBy>
  <cp:revision>939</cp:revision>
  <cp:lastPrinted>1601-01-01T00:00:00Z</cp:lastPrinted>
  <dcterms:created xsi:type="dcterms:W3CDTF">1997-07-31T14:05:52Z</dcterms:created>
  <dcterms:modified xsi:type="dcterms:W3CDTF">2024-08-02T23:52:20Z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9</vt:i4>
  </property>
</Properties>
</file>